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34" r:id="rId3"/>
    <p:sldId id="997" r:id="rId4"/>
    <p:sldId id="1074" r:id="rId5"/>
    <p:sldId id="1075" r:id="rId6"/>
    <p:sldId id="897" r:id="rId7"/>
    <p:sldId id="900" r:id="rId8"/>
    <p:sldId id="902" r:id="rId9"/>
    <p:sldId id="905" r:id="rId10"/>
    <p:sldId id="898" r:id="rId11"/>
    <p:sldId id="899" r:id="rId12"/>
    <p:sldId id="896" r:id="rId13"/>
    <p:sldId id="908" r:id="rId14"/>
    <p:sldId id="907" r:id="rId15"/>
    <p:sldId id="909" r:id="rId16"/>
    <p:sldId id="911" r:id="rId17"/>
    <p:sldId id="912" r:id="rId18"/>
    <p:sldId id="1134" r:id="rId19"/>
    <p:sldId id="903" r:id="rId20"/>
    <p:sldId id="904" r:id="rId21"/>
    <p:sldId id="914" r:id="rId22"/>
    <p:sldId id="915" r:id="rId23"/>
    <p:sldId id="916" r:id="rId24"/>
    <p:sldId id="917" r:id="rId25"/>
    <p:sldId id="918" r:id="rId26"/>
    <p:sldId id="1135" r:id="rId27"/>
    <p:sldId id="913" r:id="rId28"/>
    <p:sldId id="956" r:id="rId29"/>
    <p:sldId id="955" r:id="rId30"/>
    <p:sldId id="922" r:id="rId31"/>
    <p:sldId id="923" r:id="rId32"/>
    <p:sldId id="919" r:id="rId33"/>
    <p:sldId id="949" r:id="rId34"/>
    <p:sldId id="1077" r:id="rId35"/>
    <p:sldId id="1046" r:id="rId36"/>
    <p:sldId id="935" r:id="rId37"/>
    <p:sldId id="1048" r:id="rId38"/>
    <p:sldId id="1047" r:id="rId39"/>
    <p:sldId id="950" r:id="rId40"/>
    <p:sldId id="920" r:id="rId41"/>
    <p:sldId id="921" r:id="rId42"/>
    <p:sldId id="925" r:id="rId43"/>
    <p:sldId id="926" r:id="rId44"/>
    <p:sldId id="927" r:id="rId45"/>
    <p:sldId id="928" r:id="rId46"/>
    <p:sldId id="929" r:id="rId47"/>
    <p:sldId id="930" r:id="rId48"/>
    <p:sldId id="932" r:id="rId49"/>
    <p:sldId id="951" r:id="rId50"/>
    <p:sldId id="933" r:id="rId51"/>
    <p:sldId id="996" r:id="rId52"/>
    <p:sldId id="981" r:id="rId53"/>
    <p:sldId id="982" r:id="rId54"/>
    <p:sldId id="1049" r:id="rId55"/>
    <p:sldId id="931" r:id="rId56"/>
    <p:sldId id="1050" r:id="rId57"/>
    <p:sldId id="952" r:id="rId58"/>
    <p:sldId id="995" r:id="rId59"/>
    <p:sldId id="953" r:id="rId60"/>
    <p:sldId id="1131" r:id="rId61"/>
    <p:sldId id="1132" r:id="rId62"/>
    <p:sldId id="1133" r:id="rId63"/>
    <p:sldId id="954" r:id="rId64"/>
    <p:sldId id="957" r:id="rId65"/>
    <p:sldId id="1051" r:id="rId6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5.emf"/><Relationship Id="rId1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ru-RU" sz="5400" kern="1200" baseline="0">
                <a:latin typeface="Times New Roman" panose="02020603050405020304" pitchFamily="18" charset="0"/>
              </a:rPr>
              <a:t>Предмет экологии</a:t>
            </a:r>
            <a:endParaRPr 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57190" y="4959350"/>
            <a:ext cx="3147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Вадим Михайлович Хайтов</a:t>
            </a:r>
            <a:endParaRPr lang="ru-RU" altLang="en-US"/>
          </a:p>
          <a:p>
            <a:r>
              <a:rPr lang="ru-RU" altLang="en-US"/>
              <a:t>к.б.н.</a:t>
            </a:r>
            <a:endParaRPr lang="ru-RU" altLang="en-US"/>
          </a:p>
          <a:p>
            <a:r>
              <a:rPr lang="ru-RU" altLang="en-US"/>
              <a:t>кафедра Зоологии беспозвоночных</a:t>
            </a:r>
            <a:endParaRPr lang="ru-RU" altLang="en-US"/>
          </a:p>
          <a:p>
            <a:r>
              <a:rPr lang="en-US" altLang="en-US"/>
              <a:t>polydora@rambler.ru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Заголовок 10241"/>
          <p:cNvSpPr>
            <a:spLocks noGrp="1" noRot="1"/>
          </p:cNvSpPr>
          <p:nvPr>
            <p:ph type="title"/>
          </p:nvPr>
        </p:nvSpPr>
        <p:spPr>
          <a:xfrm>
            <a:off x="622300" y="128270"/>
            <a:ext cx="7772400" cy="1143000"/>
          </a:xfrm>
        </p:spPr>
        <p:txBody>
          <a:bodyPr anchor="ctr"/>
          <a:p>
            <a:r>
              <a:rPr sz="4000"/>
              <a:t>Экология, как </a:t>
            </a:r>
            <a:r>
              <a:rPr lang="ru-RU" sz="4000"/>
              <a:t>куст биологических дисциплин</a:t>
            </a:r>
            <a:endParaRPr lang="ru-RU" sz="4000"/>
          </a:p>
        </p:txBody>
      </p:sp>
      <p:sp>
        <p:nvSpPr>
          <p:cNvPr id="10243" name="Замещающий текст 10242"/>
          <p:cNvSpPr>
            <a:spLocks noGrp="1" noRot="1"/>
          </p:cNvSpPr>
          <p:nvPr>
            <p:ph type="body" idx="1"/>
          </p:nvPr>
        </p:nvSpPr>
        <p:spPr>
          <a:xfrm>
            <a:off x="469265" y="1481455"/>
            <a:ext cx="8507095" cy="4614545"/>
          </a:xfrm>
        </p:spPr>
        <p:txBody>
          <a:bodyPr/>
          <a:p>
            <a:pPr>
              <a:lnSpc>
                <a:spcPct val="90000"/>
              </a:lnSpc>
            </a:pPr>
            <a:r>
              <a:rPr sz="2800"/>
              <a:t>Экология, как раздел Зоологи, Ботаники, Микологии </a:t>
            </a:r>
            <a:r>
              <a:rPr lang="en-US" altLang="x-none" sz="2800" i="1"/>
              <a:t>etc </a:t>
            </a:r>
            <a:r>
              <a:rPr lang="en-US" altLang="x-none" sz="2800"/>
              <a:t>(</a:t>
            </a:r>
            <a:r>
              <a:rPr sz="2800"/>
              <a:t>характеристика соответствующих объектов с точки зрения их связи с факторами среды)</a:t>
            </a:r>
            <a:r>
              <a:rPr lang="ru-RU" sz="2800"/>
              <a:t>.</a:t>
            </a:r>
            <a:endParaRPr lang="ru-RU" sz="2800"/>
          </a:p>
          <a:p>
            <a:pPr>
              <a:lnSpc>
                <a:spcPct val="90000"/>
              </a:lnSpc>
            </a:pPr>
            <a:r>
              <a:rPr sz="2800"/>
              <a:t>Общая экология (выявление закономерностей присущих любым </a:t>
            </a:r>
            <a:r>
              <a:rPr lang="ru-RU" sz="2800"/>
              <a:t>живым </a:t>
            </a:r>
            <a:r>
              <a:rPr sz="2800"/>
              <a:t>объектам, взаимодействующим друг с другом и с окружающей средой) </a:t>
            </a:r>
            <a:r>
              <a:rPr lang="ru-RU" sz="2800"/>
              <a:t>- «единая экология».</a:t>
            </a:r>
            <a:endParaRPr lang="ru-RU" sz="2800"/>
          </a:p>
          <a:p>
            <a:pPr>
              <a:lnSpc>
                <a:spcPct val="90000"/>
              </a:lnSpc>
            </a:pPr>
            <a:r>
              <a:rPr sz="2800" err="1"/>
              <a:t>Экология, как </a:t>
            </a:r>
            <a:r>
              <a:rPr lang="ru-RU" sz="2800" err="1"/>
              <a:t>совокупность </a:t>
            </a:r>
            <a:r>
              <a:rPr lang="ru-RU" sz="2800" i="1" err="1"/>
              <a:t>подходов</a:t>
            </a:r>
            <a:r>
              <a:rPr lang="ru-RU" sz="2800" err="1"/>
              <a:t> к изучению </a:t>
            </a:r>
            <a:r>
              <a:rPr sz="2800" i="1" err="1"/>
              <a:t>надорганизменных</a:t>
            </a:r>
            <a:r>
              <a:rPr sz="2800" i="1"/>
              <a:t> систем </a:t>
            </a:r>
            <a:r>
              <a:rPr lang="ru-RU" sz="2800"/>
              <a:t>- много разных экологий</a:t>
            </a:r>
            <a:r>
              <a:rPr sz="2800"/>
              <a:t>.</a:t>
            </a:r>
            <a:endParaRPr sz="2800"/>
          </a:p>
          <a:p>
            <a:pPr>
              <a:lnSpc>
                <a:spcPct val="90000"/>
              </a:lnSpc>
            </a:pPr>
            <a:endParaRPr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>
                <a:sym typeface="+mn-ea"/>
              </a:rPr>
              <a:t>Система – ключевое понятие в любой науке</a:t>
            </a:r>
            <a:br>
              <a:rPr>
                <a:sym typeface="+mn-ea"/>
              </a:rPr>
            </a:b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 sz="2400"/>
              <a:t>Краткое введение в общую теорию систем</a:t>
            </a:r>
            <a:endParaRPr lang="ru-RU" alt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Заголовок 12289"/>
          <p:cNvSpPr>
            <a:spLocks noGrp="1" noRot="1"/>
          </p:cNvSpPr>
          <p:nvPr>
            <p:ph type="title"/>
          </p:nvPr>
        </p:nvSpPr>
        <p:spPr>
          <a:xfrm>
            <a:off x="686435" y="198755"/>
            <a:ext cx="7772400" cy="1143000"/>
          </a:xfrm>
        </p:spPr>
        <p:txBody>
          <a:bodyPr anchor="ctr"/>
          <a:p>
            <a:r>
              <a:t>Система</a:t>
            </a:r>
          </a:p>
        </p:txBody>
      </p:sp>
      <p:pic>
        <p:nvPicPr>
          <p:cNvPr id="12293" name="Замещающее содержимое 12292" descr="6c6ba078-812d-4e12-9c3c-93e7d78b2dc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388" y="1341438"/>
            <a:ext cx="8785225" cy="50514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46685"/>
            <a:ext cx="7772400" cy="1143000"/>
          </a:xfrm>
        </p:spPr>
        <p:txBody>
          <a:bodyPr/>
          <a:p>
            <a:r>
              <a:rPr lang="ru-RU" altLang="en-US"/>
              <a:t>Система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5440" y="1227455"/>
            <a:ext cx="5838825" cy="5454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165" y="109855"/>
            <a:ext cx="7772400" cy="1143000"/>
          </a:xfrm>
        </p:spPr>
        <p:txBody>
          <a:bodyPr/>
          <a:p>
            <a:r>
              <a:rPr lang="ru-RU" altLang="en-US"/>
              <a:t>Система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9840" y="1144270"/>
            <a:ext cx="4084320" cy="5445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165" y="109855"/>
            <a:ext cx="7772400" cy="1143000"/>
          </a:xfrm>
        </p:spPr>
        <p:txBody>
          <a:bodyPr/>
          <a:p>
            <a:r>
              <a:rPr lang="ru-RU" altLang="en-US"/>
              <a:t>Система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0" y="1080770"/>
            <a:ext cx="3535045" cy="57143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165" y="109855"/>
            <a:ext cx="7772400" cy="1143000"/>
          </a:xfrm>
        </p:spPr>
        <p:txBody>
          <a:bodyPr/>
          <a:p>
            <a:r>
              <a:rPr lang="ru-RU" altLang="en-US"/>
              <a:t>Система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252855"/>
            <a:ext cx="8623935" cy="49930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Два типа систем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950" y="2779395"/>
            <a:ext cx="4120515" cy="909320"/>
          </a:xfrm>
        </p:spPr>
        <p:txBody>
          <a:bodyPr/>
          <a:p>
            <a:pPr algn="ctr"/>
            <a:r>
              <a:rPr lang="ru-RU" altLang="en-US"/>
              <a:t>Объект-системы</a:t>
            </a:r>
            <a:endParaRPr lang="ru-RU" altLang="en-US"/>
          </a:p>
        </p:txBody>
      </p:sp>
      <p:sp>
        <p:nvSpPr>
          <p:cNvPr id="5" name="Content Placeholder 3"/>
          <p:cNvSpPr>
            <a:spLocks noGrp="1"/>
          </p:cNvSpPr>
          <p:nvPr/>
        </p:nvSpPr>
        <p:spPr>
          <a:xfrm>
            <a:off x="4987925" y="2779395"/>
            <a:ext cx="4120515" cy="9093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/>
              <a:t>Системы объектов</a:t>
            </a:r>
            <a:endParaRPr lang="ru-RU" alt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701290" y="1485265"/>
            <a:ext cx="1728470" cy="1374140"/>
          </a:xfrm>
          <a:prstGeom prst="straightConnector1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789805" y="1485265"/>
            <a:ext cx="1899920" cy="1294130"/>
          </a:xfrm>
          <a:prstGeom prst="straightConnector1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9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Объект-система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333750"/>
          </a:xfrm>
        </p:spPr>
        <p:txBody>
          <a:bodyPr/>
          <a:p>
            <a:r>
              <a:rPr lang="ru-RU" altLang="en-US"/>
              <a:t>Это множество первичных элементов, связанных друг с другом некоторыми отношениями (в частном случае взаимодействиями), которые ограничиваются некоторыми законами композиции.  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Представление объекта в виде системы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800"/>
              <a:t>В явном виде сформулировать, из каких первичных элементов состоит объект.</a:t>
            </a:r>
            <a:endParaRPr lang="ru-RU" altLang="en-US" sz="2800"/>
          </a:p>
          <a:p>
            <a:r>
              <a:rPr lang="ru-RU" altLang="en-US" sz="2800"/>
              <a:t>В явном виде сформулировать, как устроены отношения между первичными элементами</a:t>
            </a:r>
            <a:endParaRPr lang="ru-RU" altLang="en-US" sz="2800"/>
          </a:p>
          <a:p>
            <a:r>
              <a:rPr lang="ru-RU" altLang="en-US" sz="2800"/>
              <a:t>В явном виде сформулировать каковы законы, ограничивающие (регулирующие) связи между первичными элементами.</a:t>
            </a:r>
            <a:endParaRPr lang="ru-RU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165" y="45720"/>
            <a:ext cx="7772400" cy="668020"/>
          </a:xfrm>
        </p:spPr>
        <p:txBody>
          <a:bodyPr/>
          <a:p>
            <a:r>
              <a:rPr lang="ru-RU" altLang="en-US" sz="3200"/>
              <a:t>Место экологии в современной науке</a:t>
            </a:r>
            <a:endParaRPr lang="ru-RU" altLang="en-US" sz="3200"/>
          </a:p>
        </p:txBody>
      </p:sp>
      <p:sp>
        <p:nvSpPr>
          <p:cNvPr id="5" name="Заголовок 1"/>
          <p:cNvSpPr>
            <a:spLocks noGrp="1"/>
          </p:cNvSpPr>
          <p:nvPr/>
        </p:nvSpPr>
        <p:spPr>
          <a:xfrm>
            <a:off x="360680" y="1024255"/>
            <a:ext cx="8421370" cy="668020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Запросы в </a:t>
            </a:r>
            <a:r>
              <a:rPr lang="en-US" altLang="ru-RU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Google</a:t>
            </a:r>
            <a:endParaRPr lang="en-US" altLang="ru-RU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720" y="1837055"/>
            <a:ext cx="6764655" cy="4822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Система объектов общего рода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sz="2400"/>
              <a:t>Это закономерное множество объектов-систем одного и того же рода. </a:t>
            </a:r>
            <a:endParaRPr lang="ru-RU" altLang="en-US" sz="2400"/>
          </a:p>
          <a:p>
            <a:r>
              <a:rPr lang="ru-RU" altLang="en-US" sz="2400"/>
              <a:t>Выражение «одного и того же рода» означает, что каждый объект-система обладает общими, родовыми признаками (одним и тем же качеством)</a:t>
            </a:r>
            <a:r>
              <a:rPr lang="en-US" altLang="ru-RU" sz="2400"/>
              <a:t>.</a:t>
            </a:r>
            <a:endParaRPr lang="en-US" altLang="ru-RU" sz="2400"/>
          </a:p>
          <a:p>
            <a:r>
              <a:rPr lang="ru-RU" altLang="en-US" sz="2400"/>
              <a:t>То есть каждый из них построен из всех или части фиксированных первичных элементов в соответствии с частью или со всеми отношениями, с частью или со всеми законами композиции, реализованными в рассматриваемой системе объектов данного рода.</a:t>
            </a:r>
            <a:endParaRPr lang="ru-RU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p>
            <a:r>
              <a:rPr lang="ru-RU" altLang="en-US"/>
              <a:t>Объект-система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7975" y="1493520"/>
            <a:ext cx="6261100" cy="45707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Прямоугольник 2"/>
          <p:cNvSpPr/>
          <p:nvPr/>
        </p:nvSpPr>
        <p:spPr>
          <a:xfrm>
            <a:off x="359410" y="1457960"/>
            <a:ext cx="8424545" cy="5184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9550"/>
            <a:ext cx="7772400" cy="1143000"/>
          </a:xfrm>
        </p:spPr>
        <p:txBody>
          <a:bodyPr/>
          <a:p>
            <a:r>
              <a:rPr lang="ru-RU" altLang="en-US"/>
              <a:t>Система объектов общего рода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26860" y="1667510"/>
            <a:ext cx="1749425" cy="174942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2602230" y="1654810"/>
            <a:ext cx="1760855" cy="1760855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4935855" y="1667510"/>
            <a:ext cx="1165225" cy="174879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0" y="1660525"/>
            <a:ext cx="2328545" cy="174879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340" y="3985260"/>
            <a:ext cx="2433955" cy="243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227965"/>
            <a:ext cx="7772400" cy="1143000"/>
          </a:xfrm>
        </p:spPr>
        <p:txBody>
          <a:bodyPr/>
          <a:p>
            <a:r>
              <a:rPr lang="ru-RU" altLang="en-US"/>
              <a:t>Объект-система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2790" y="1752600"/>
            <a:ext cx="5050155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245"/>
            <a:ext cx="7772400" cy="1143000"/>
          </a:xfrm>
        </p:spPr>
        <p:txBody>
          <a:bodyPr/>
          <a:p>
            <a:r>
              <a:rPr lang="ru-RU" altLang="ru-RU"/>
              <a:t>Система объектов общего рода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4220" y="1388745"/>
            <a:ext cx="7713980" cy="44665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0"/>
            <a:ext cx="7772400" cy="1143000"/>
          </a:xfrm>
        </p:spPr>
        <p:txBody>
          <a:bodyPr/>
          <a:p>
            <a:r>
              <a:rPr lang="ru-RU" altLang="en-US"/>
              <a:t>Преобразование систем</a:t>
            </a:r>
            <a:endParaRPr lang="ru-RU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" y="981075"/>
            <a:ext cx="8782050" cy="4114800"/>
          </a:xfrm>
        </p:spPr>
        <p:txBody>
          <a:bodyPr/>
          <a:p>
            <a:r>
              <a:rPr lang="ru-RU" altLang="en-US" sz="2400"/>
              <a:t>Важное положение в ОТС занимает понятие “преобразование”</a:t>
            </a:r>
            <a:endParaRPr lang="ru-RU" altLang="en-US" sz="2400"/>
          </a:p>
          <a:p>
            <a:r>
              <a:rPr lang="ru-RU" altLang="en-US" sz="2400"/>
              <a:t>Преобразование - это не обязательно “физическое” превращение.</a:t>
            </a:r>
            <a:endParaRPr lang="ru-RU" altLang="en-US" sz="2400"/>
          </a:p>
          <a:p>
            <a:r>
              <a:rPr lang="ru-RU" altLang="en-US" sz="2400"/>
              <a:t>Преобразование - это абстрактная, математическая, процедура.</a:t>
            </a:r>
            <a:endParaRPr lang="ru-RU" altLang="en-US" sz="2400"/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Content Placeholder 10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92275" y="2781300"/>
            <a:ext cx="6288405" cy="3935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530" y="250825"/>
            <a:ext cx="8708390" cy="1143000"/>
          </a:xfrm>
        </p:spPr>
        <p:txBody>
          <a:bodyPr/>
          <a:p>
            <a:r>
              <a:rPr lang="ru-RU" altLang="en-US"/>
              <a:t>Закон системных преобразований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393190"/>
            <a:ext cx="7772400" cy="4702810"/>
          </a:xfrm>
        </p:spPr>
        <p:txBody>
          <a:bodyPr/>
          <a:p>
            <a:r>
              <a:rPr lang="ru-RU" altLang="en-US" sz="2000"/>
              <a:t>Объект-система, в рамках системы объектов, будет переходить по фиксированным законам </a:t>
            </a:r>
            <a:endParaRPr lang="ru-RU" altLang="en-US" sz="2000"/>
          </a:p>
          <a:p>
            <a:pPr lvl="1"/>
            <a:r>
              <a:rPr lang="ru-RU" altLang="en-US" sz="2000"/>
              <a:t>либо сам в себя посредством тождественного преобразования; </a:t>
            </a:r>
            <a:endParaRPr lang="ru-RU" altLang="en-US" sz="2000"/>
          </a:p>
          <a:p>
            <a:pPr lvl="1"/>
            <a:r>
              <a:rPr lang="ru-RU" altLang="en-US" sz="2000"/>
              <a:t>либо в другие объекты-системы посредством одного из 7 и только 7 различных преобразований,  а именно изменений: </a:t>
            </a:r>
            <a:endParaRPr lang="ru-RU" altLang="en-US" sz="2000"/>
          </a:p>
          <a:p>
            <a:pPr lvl="2"/>
            <a:r>
              <a:rPr lang="ru-RU" altLang="en-US" sz="2000"/>
              <a:t>1) </a:t>
            </a:r>
            <a:r>
              <a:rPr lang="ru-RU" altLang="en-US" sz="2000" i="1"/>
              <a:t>количества</a:t>
            </a:r>
            <a:r>
              <a:rPr lang="ru-RU" altLang="en-US" sz="2000"/>
              <a:t> первичных элементов,</a:t>
            </a:r>
            <a:endParaRPr lang="ru-RU" altLang="en-US" sz="2000"/>
          </a:p>
          <a:p>
            <a:pPr lvl="2"/>
            <a:r>
              <a:rPr lang="ru-RU" altLang="en-US" sz="2000"/>
              <a:t>2) </a:t>
            </a:r>
            <a:r>
              <a:rPr lang="ru-RU" altLang="en-US" sz="2000" i="1"/>
              <a:t>качества</a:t>
            </a:r>
            <a:r>
              <a:rPr lang="ru-RU" altLang="en-US" sz="2000"/>
              <a:t> первичных элементов, </a:t>
            </a:r>
            <a:endParaRPr lang="ru-RU" altLang="en-US" sz="2000"/>
          </a:p>
          <a:p>
            <a:pPr lvl="2"/>
            <a:r>
              <a:rPr lang="ru-RU" altLang="en-US" sz="2000"/>
              <a:t>3) отношений между элементами, </a:t>
            </a:r>
            <a:endParaRPr lang="ru-RU" altLang="en-US" sz="2000"/>
          </a:p>
          <a:p>
            <a:pPr lvl="2"/>
            <a:r>
              <a:rPr lang="ru-RU" altLang="en-US" sz="2000"/>
              <a:t>4) </a:t>
            </a:r>
            <a:r>
              <a:rPr lang="ru-RU" altLang="en-US" sz="2000" i="1"/>
              <a:t>количества</a:t>
            </a:r>
            <a:r>
              <a:rPr lang="ru-RU" altLang="en-US" sz="2000"/>
              <a:t> и </a:t>
            </a:r>
            <a:r>
              <a:rPr lang="ru-RU" altLang="en-US" sz="2000" i="1"/>
              <a:t>качества</a:t>
            </a:r>
            <a:r>
              <a:rPr lang="ru-RU" altLang="en-US" sz="2000"/>
              <a:t>, </a:t>
            </a:r>
            <a:endParaRPr lang="ru-RU" altLang="en-US" sz="2000"/>
          </a:p>
          <a:p>
            <a:pPr lvl="2"/>
            <a:r>
              <a:rPr lang="ru-RU" altLang="en-US" sz="2000"/>
              <a:t>5) </a:t>
            </a:r>
            <a:r>
              <a:rPr lang="ru-RU" altLang="en-US" sz="2000" i="1"/>
              <a:t>количества </a:t>
            </a:r>
            <a:r>
              <a:rPr lang="ru-RU" altLang="en-US" sz="2000"/>
              <a:t>и </a:t>
            </a:r>
            <a:r>
              <a:rPr lang="ru-RU" altLang="en-US" sz="2000" i="1"/>
              <a:t>отношений</a:t>
            </a:r>
            <a:r>
              <a:rPr lang="ru-RU" altLang="en-US" sz="2000"/>
              <a:t>, </a:t>
            </a:r>
            <a:endParaRPr lang="ru-RU" altLang="en-US" sz="2000"/>
          </a:p>
          <a:p>
            <a:pPr lvl="2"/>
            <a:r>
              <a:rPr lang="ru-RU" altLang="en-US" sz="2000"/>
              <a:t>6) </a:t>
            </a:r>
            <a:r>
              <a:rPr lang="ru-RU" altLang="en-US" sz="2000" i="1"/>
              <a:t>качества</a:t>
            </a:r>
            <a:r>
              <a:rPr lang="ru-RU" altLang="en-US" sz="2000"/>
              <a:t> и </a:t>
            </a:r>
            <a:r>
              <a:rPr lang="ru-RU" altLang="en-US" sz="2000" i="1"/>
              <a:t>отношений</a:t>
            </a:r>
            <a:r>
              <a:rPr lang="ru-RU" altLang="en-US" sz="2000"/>
              <a:t>, </a:t>
            </a:r>
            <a:endParaRPr lang="ru-RU" altLang="en-US" sz="2000"/>
          </a:p>
          <a:p>
            <a:pPr lvl="2"/>
            <a:r>
              <a:rPr lang="ru-RU" altLang="en-US" sz="2000"/>
              <a:t>7) </a:t>
            </a:r>
            <a:r>
              <a:rPr lang="ru-RU" altLang="en-US" sz="2000" i="1"/>
              <a:t>количества</a:t>
            </a:r>
            <a:r>
              <a:rPr lang="ru-RU" altLang="en-US" sz="2000"/>
              <a:t>, </a:t>
            </a:r>
            <a:r>
              <a:rPr lang="ru-RU" altLang="en-US" sz="2000" i="1"/>
              <a:t>качества</a:t>
            </a:r>
            <a:r>
              <a:rPr lang="ru-RU" altLang="en-US" sz="2000"/>
              <a:t>, </a:t>
            </a:r>
            <a:r>
              <a:rPr lang="ru-RU" altLang="en-US" sz="2000" i="1"/>
              <a:t>отношений </a:t>
            </a:r>
            <a:r>
              <a:rPr lang="ru-RU" altLang="en-US" sz="2000"/>
              <a:t>всех или части его первичных элементов</a:t>
            </a:r>
            <a:endParaRPr lang="ru-RU" altLang="en-US" sz="2000"/>
          </a:p>
          <a:p>
            <a:pPr marL="914400" lvl="2" indent="0">
              <a:buNone/>
            </a:pPr>
            <a:endParaRPr lang="ru-RU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Примеры преобразований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352165" y="1863090"/>
            <a:ext cx="2440305" cy="4187825"/>
          </a:xfrm>
        </p:spPr>
        <p:txBody>
          <a:bodyPr/>
          <a:p>
            <a:r>
              <a:rPr lang="ru-RU" altLang="en-US"/>
              <a:t>сон - сон</a:t>
            </a:r>
            <a:endParaRPr lang="ru-RU" altLang="en-US"/>
          </a:p>
          <a:p>
            <a:r>
              <a:rPr lang="ru-RU" altLang="en-US"/>
              <a:t>сон - он</a:t>
            </a:r>
            <a:endParaRPr lang="ru-RU" altLang="en-US"/>
          </a:p>
          <a:p>
            <a:r>
              <a:rPr lang="ru-RU" altLang="en-US"/>
              <a:t>сон - кон</a:t>
            </a:r>
            <a:endParaRPr lang="ru-RU" altLang="en-US"/>
          </a:p>
          <a:p>
            <a:r>
              <a:rPr lang="ru-RU" altLang="en-US"/>
              <a:t>сон - нос</a:t>
            </a:r>
            <a:endParaRPr lang="ru-RU" altLang="en-US"/>
          </a:p>
          <a:p>
            <a:r>
              <a:rPr lang="ru-RU" altLang="en-US"/>
              <a:t>сон - кот</a:t>
            </a:r>
            <a:endParaRPr lang="ru-RU" altLang="en-US"/>
          </a:p>
          <a:p>
            <a:pPr marL="0" indent="0" algn="ctr">
              <a:buNone/>
            </a:pPr>
            <a:r>
              <a:rPr lang="en-US" altLang="en-US"/>
              <a:t>etc....</a:t>
            </a:r>
            <a:endParaRPr lang="en-US" altLang="en-US"/>
          </a:p>
          <a:p>
            <a:r>
              <a:rPr lang="ru-RU" altLang="en-US"/>
              <a:t>сон - пиво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12140" y="45085"/>
            <a:ext cx="7772400" cy="1143000"/>
          </a:xfrm>
        </p:spPr>
        <p:txBody>
          <a:bodyPr/>
          <a:p>
            <a:r>
              <a:rPr lang="ru-RU" altLang="ru-RU" sz="3200"/>
              <a:t>Преобразования порождают плиморфизм (многообразие) объектов систем</a:t>
            </a:r>
            <a:endParaRPr lang="ru-RU" altLang="ru-RU" sz="3200"/>
          </a:p>
        </p:txBody>
      </p:sp>
      <p:sp>
        <p:nvSpPr>
          <p:cNvPr id="9" name="Замещающее содержимое 8"/>
          <p:cNvSpPr>
            <a:spLocks noGrp="1"/>
          </p:cNvSpPr>
          <p:nvPr>
            <p:ph sz="half" idx="1"/>
          </p:nvPr>
        </p:nvSpPr>
        <p:spPr>
          <a:xfrm>
            <a:off x="158115" y="1981200"/>
            <a:ext cx="4336415" cy="4114800"/>
          </a:xfrm>
        </p:spPr>
        <p:txBody>
          <a:bodyPr/>
          <a:p>
            <a:r>
              <a:rPr lang="ru-RU" altLang="en-US" u="sng"/>
              <a:t>Полиморфизм </a:t>
            </a:r>
            <a:endParaRPr lang="ru-RU" altLang="en-US" u="sng"/>
          </a:p>
          <a:p>
            <a:pPr marL="0" indent="0">
              <a:buNone/>
            </a:pPr>
            <a:r>
              <a:rPr lang="ru-RU" altLang="en-US"/>
              <a:t>(= Система объектов)</a:t>
            </a:r>
            <a:endParaRPr lang="ru-RU" altLang="en-US"/>
          </a:p>
          <a:p>
            <a:pPr marL="0" indent="0">
              <a:buNone/>
            </a:pPr>
            <a:r>
              <a:rPr lang="ru-RU" altLang="en-US"/>
              <a:t>Многообразие объектов-систем</a:t>
            </a:r>
            <a:endParaRPr lang="ru-RU" altLang="en-US"/>
          </a:p>
        </p:txBody>
      </p:sp>
      <p:sp>
        <p:nvSpPr>
          <p:cNvPr id="10" name="Замещающее содержимое 9"/>
          <p:cNvSpPr>
            <a:spLocks noGrp="1"/>
          </p:cNvSpPr>
          <p:nvPr>
            <p:ph sz="half" idx="2"/>
          </p:nvPr>
        </p:nvSpPr>
        <p:spPr>
          <a:xfrm>
            <a:off x="4649470" y="1981200"/>
            <a:ext cx="4317365" cy="4114800"/>
          </a:xfrm>
        </p:spPr>
        <p:txBody>
          <a:bodyPr/>
          <a:p>
            <a:r>
              <a:rPr lang="ru-RU" altLang="en-US" u="sng"/>
              <a:t>Хронополиморфизм</a:t>
            </a:r>
            <a:endParaRPr lang="ru-RU" altLang="en-US" u="sng"/>
          </a:p>
          <a:p>
            <a:pPr marL="0" indent="0">
              <a:buNone/>
            </a:pPr>
            <a:r>
              <a:rPr lang="ru-RU" altLang="en-US"/>
              <a:t>Временной ряд объектов-систем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Таксономия и Мерономия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>
                <a:sym typeface="+mn-ea"/>
              </a:rPr>
              <a:t> </a:t>
            </a:r>
            <a:r>
              <a:rPr lang="ru-RU" altLang="en-US" sz="2800">
                <a:sym typeface="+mn-ea"/>
              </a:rPr>
              <a:t>ОТС на языке биологов</a:t>
            </a:r>
            <a:endParaRPr lang="ru-RU" altLang="en-US" sz="2800"/>
          </a:p>
          <a:p>
            <a:endParaRPr lang="ru-RU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0495"/>
            <a:ext cx="7772400" cy="1143000"/>
          </a:xfrm>
        </p:spPr>
        <p:txBody>
          <a:bodyPr/>
          <a:p>
            <a:r>
              <a:rPr lang="ru-RU" altLang="ru-RU" sz="3600"/>
              <a:t>Срднее значение импакт</a:t>
            </a:r>
            <a:r>
              <a:rPr lang="en-US" altLang="ru-RU" sz="3600"/>
              <a:t>-</a:t>
            </a:r>
            <a:r>
              <a:rPr lang="ru-RU" altLang="ru-RU" sz="3600"/>
              <a:t>фактора для самых рейтинговых журналов </a:t>
            </a:r>
            <a:r>
              <a:rPr lang="en-US" altLang="ru-RU" sz="3600"/>
              <a:t>(Q1)</a:t>
            </a:r>
            <a:endParaRPr lang="en-US" altLang="ru-RU" sz="36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1406525"/>
            <a:ext cx="7232650" cy="5156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860" y="46355"/>
            <a:ext cx="7772400" cy="1143000"/>
          </a:xfrm>
        </p:spPr>
        <p:txBody>
          <a:bodyPr/>
          <a:p>
            <a:r>
              <a:rPr lang="ru-RU" altLang="ru-RU"/>
              <a:t>Типология по С. В. Мейену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7282" t="-298" r="5671" b="298"/>
          <a:stretch>
            <a:fillRect/>
          </a:stretch>
        </p:blipFill>
        <p:spPr>
          <a:xfrm>
            <a:off x="112395" y="1112520"/>
            <a:ext cx="6961505" cy="3806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103505" y="5062855"/>
            <a:ext cx="69697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Мейен С.В. Основные аспекты типологии организмов // Журн. общ. биол. –1978. – Т. 39. – № 4. – С. 495–508.</a:t>
            </a:r>
            <a:endParaRPr lang="ru-RU" altLang="en-US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1125855"/>
            <a:ext cx="1865630" cy="169100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7330440" y="2989580"/>
            <a:ext cx="1562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ym typeface="+mn-ea"/>
              </a:rPr>
              <a:t>С. В. Мейен</a:t>
            </a:r>
            <a:endParaRPr lang="ru-R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160"/>
            <a:ext cx="7772400" cy="843915"/>
          </a:xfrm>
        </p:spPr>
        <p:txBody>
          <a:bodyPr/>
          <a:p>
            <a:r>
              <a:rPr lang="ru-RU" altLang="en-US" sz="2800"/>
              <a:t>Таксономия и мерономия организмов</a:t>
            </a:r>
            <a:endParaRPr lang="ru-RU" altLang="en-US" sz="28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696595" y="1103630"/>
            <a:ext cx="3312160" cy="799465"/>
          </a:xfrm>
        </p:spPr>
        <p:txBody>
          <a:bodyPr/>
          <a:p>
            <a:r>
              <a:rPr lang="ru-RU" altLang="en-US"/>
              <a:t>Мерономия</a:t>
            </a:r>
            <a:endParaRPr lang="ru-RU" altLang="en-US"/>
          </a:p>
          <a:p>
            <a:pPr marL="0" indent="0">
              <a:buNone/>
            </a:pPr>
            <a:r>
              <a:rPr lang="ru-RU" altLang="en-US"/>
              <a:t>(Гомологизация)</a:t>
            </a:r>
            <a:endParaRPr lang="ru-RU" altLang="en-US"/>
          </a:p>
          <a:p>
            <a:pPr marL="0" indent="0">
              <a:buNone/>
            </a:pPr>
            <a:endParaRPr lang="en-US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5267325" y="1103630"/>
            <a:ext cx="3681730" cy="111823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altLang="en-US"/>
              <a:t>Таксономия </a:t>
            </a:r>
            <a:r>
              <a:rPr lang="en-US" altLang="ru-RU"/>
              <a:t>(</a:t>
            </a:r>
            <a:r>
              <a:rPr lang="ru-RU" altLang="en-US"/>
              <a:t>Классификация</a:t>
            </a:r>
            <a:r>
              <a:rPr lang="en-US" altLang="ru-RU"/>
              <a:t>)</a:t>
            </a:r>
            <a:endParaRPr lang="en-US" altLang="ru-RU"/>
          </a:p>
        </p:txBody>
      </p:sp>
      <p:sp>
        <p:nvSpPr>
          <p:cNvPr id="68" name="Штриховая стрелка вправо 67"/>
          <p:cNvSpPr/>
          <p:nvPr/>
        </p:nvSpPr>
        <p:spPr>
          <a:xfrm rot="5400000">
            <a:off x="6916420" y="5100955"/>
            <a:ext cx="894715" cy="50419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9" name="Текстовое поле 68"/>
          <p:cNvSpPr txBox="1"/>
          <p:nvPr/>
        </p:nvSpPr>
        <p:spPr>
          <a:xfrm>
            <a:off x="5938520" y="5788660"/>
            <a:ext cx="315595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/>
              <a:t>Таксономическая система</a:t>
            </a:r>
            <a:endParaRPr lang="ru-RU" altLang="en-US" sz="2800"/>
          </a:p>
        </p:txBody>
      </p:sp>
      <p:sp>
        <p:nvSpPr>
          <p:cNvPr id="85" name="Текстовое поле 84"/>
          <p:cNvSpPr txBox="1"/>
          <p:nvPr/>
        </p:nvSpPr>
        <p:spPr>
          <a:xfrm>
            <a:off x="501650" y="6113780"/>
            <a:ext cx="4342130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ru-RU" altLang="en-US" sz="2800"/>
              <a:t>План строения (архетип)</a:t>
            </a:r>
            <a:endParaRPr lang="ru-RU" altLang="en-US" sz="2800"/>
          </a:p>
        </p:txBody>
      </p:sp>
      <p:grpSp>
        <p:nvGrpSpPr>
          <p:cNvPr id="201" name="Группа 200"/>
          <p:cNvGrpSpPr/>
          <p:nvPr/>
        </p:nvGrpSpPr>
        <p:grpSpPr>
          <a:xfrm>
            <a:off x="5939155" y="2404745"/>
            <a:ext cx="2498725" cy="2014220"/>
            <a:chOff x="8788" y="2565"/>
            <a:chExt cx="5525" cy="4394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9441" y="2822"/>
              <a:ext cx="574" cy="1034"/>
              <a:chOff x="9128" y="4493"/>
              <a:chExt cx="1474" cy="2607"/>
            </a:xfrm>
          </p:grpSpPr>
          <p:sp>
            <p:nvSpPr>
              <p:cNvPr id="7" name="Овал 6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" name="Овал 7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9" name="Прямое соединение 8"/>
              <p:cNvCxnSpPr>
                <a:stCxn id="8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ое соединение 9"/>
              <p:cNvCxnSpPr>
                <a:stCxn id="8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Прямое соединение 11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Прямое соединение 12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Группа 69"/>
            <p:cNvGrpSpPr/>
            <p:nvPr/>
          </p:nvGrpSpPr>
          <p:grpSpPr>
            <a:xfrm>
              <a:off x="9882" y="3437"/>
              <a:ext cx="574" cy="1034"/>
              <a:chOff x="9128" y="4493"/>
              <a:chExt cx="1474" cy="2607"/>
            </a:xfrm>
          </p:grpSpPr>
          <p:sp>
            <p:nvSpPr>
              <p:cNvPr id="86" name="Овал 85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87" name="Овал 86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88" name="Прямое соединение 87"/>
              <p:cNvCxnSpPr>
                <a:stCxn id="87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ое соединение 88"/>
              <p:cNvCxnSpPr>
                <a:stCxn id="87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ое соединение 89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Прямое соединение 90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Группа 91"/>
            <p:cNvGrpSpPr/>
            <p:nvPr/>
          </p:nvGrpSpPr>
          <p:grpSpPr>
            <a:xfrm>
              <a:off x="10516" y="2859"/>
              <a:ext cx="574" cy="1034"/>
              <a:chOff x="9128" y="4493"/>
              <a:chExt cx="1474" cy="2607"/>
            </a:xfrm>
          </p:grpSpPr>
          <p:sp>
            <p:nvSpPr>
              <p:cNvPr id="93" name="Овал 92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94" name="Овал 93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95" name="Прямое соединение 94"/>
              <p:cNvCxnSpPr>
                <a:stCxn id="94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ое соединение 95"/>
              <p:cNvCxnSpPr>
                <a:stCxn id="94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Прямое соединение 96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Прямое соединение 97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" name="Группа 119"/>
            <p:cNvGrpSpPr/>
            <p:nvPr/>
          </p:nvGrpSpPr>
          <p:grpSpPr>
            <a:xfrm>
              <a:off x="12158" y="2707"/>
              <a:ext cx="574" cy="1034"/>
              <a:chOff x="9128" y="4493"/>
              <a:chExt cx="1474" cy="2607"/>
            </a:xfrm>
          </p:grpSpPr>
          <p:sp>
            <p:nvSpPr>
              <p:cNvPr id="121" name="Овал 120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2" name="Овал 121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23" name="Прямое соединение 122"/>
              <p:cNvCxnSpPr>
                <a:stCxn id="122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Прямое соединение 123"/>
              <p:cNvCxnSpPr>
                <a:stCxn id="122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Прямое соединение 124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Прямое соединение 125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Группа 126"/>
            <p:cNvGrpSpPr/>
            <p:nvPr/>
          </p:nvGrpSpPr>
          <p:grpSpPr>
            <a:xfrm>
              <a:off x="12699" y="3377"/>
              <a:ext cx="574" cy="1034"/>
              <a:chOff x="9128" y="4493"/>
              <a:chExt cx="1474" cy="2607"/>
            </a:xfrm>
          </p:grpSpPr>
          <p:sp>
            <p:nvSpPr>
              <p:cNvPr id="128" name="Овал 127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29" name="Овал 128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30" name="Прямое соединение 129"/>
              <p:cNvCxnSpPr>
                <a:stCxn id="129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Прямое соединение 130"/>
              <p:cNvCxnSpPr>
                <a:stCxn id="129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Прямое соединение 131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Прямое соединение 132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Группа 133"/>
            <p:cNvGrpSpPr/>
            <p:nvPr/>
          </p:nvGrpSpPr>
          <p:grpSpPr>
            <a:xfrm>
              <a:off x="13184" y="2634"/>
              <a:ext cx="574" cy="1034"/>
              <a:chOff x="9128" y="4493"/>
              <a:chExt cx="1474" cy="2607"/>
            </a:xfrm>
          </p:grpSpPr>
          <p:sp>
            <p:nvSpPr>
              <p:cNvPr id="135" name="Овал 134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36" name="Овал 135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37" name="Прямое соединение 136"/>
              <p:cNvCxnSpPr>
                <a:stCxn id="136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Прямое соединение 137"/>
              <p:cNvCxnSpPr>
                <a:stCxn id="136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Прямое соединение 138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Прямое соединение 139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Группа 140"/>
            <p:cNvGrpSpPr/>
            <p:nvPr/>
          </p:nvGrpSpPr>
          <p:grpSpPr>
            <a:xfrm>
              <a:off x="11064" y="5214"/>
              <a:ext cx="574" cy="1034"/>
              <a:chOff x="9128" y="4493"/>
              <a:chExt cx="1474" cy="2607"/>
            </a:xfrm>
          </p:grpSpPr>
          <p:sp>
            <p:nvSpPr>
              <p:cNvPr id="142" name="Овал 141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43" name="Овал 142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44" name="Прямое соединение 143"/>
              <p:cNvCxnSpPr>
                <a:stCxn id="143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Прямое соединение 144"/>
              <p:cNvCxnSpPr>
                <a:stCxn id="143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Прямое соединение 145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Прямое соединение 146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Группа 147"/>
            <p:cNvGrpSpPr/>
            <p:nvPr/>
          </p:nvGrpSpPr>
          <p:grpSpPr>
            <a:xfrm>
              <a:off x="11650" y="5541"/>
              <a:ext cx="574" cy="1034"/>
              <a:chOff x="9128" y="4493"/>
              <a:chExt cx="1474" cy="2607"/>
            </a:xfrm>
          </p:grpSpPr>
          <p:sp>
            <p:nvSpPr>
              <p:cNvPr id="149" name="Овал 148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0" name="Овал 149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51" name="Прямое соединение 150"/>
              <p:cNvCxnSpPr>
                <a:stCxn id="150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Прямое соединение 151"/>
              <p:cNvCxnSpPr>
                <a:stCxn id="150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Прямое соединение 152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Прямое соединение 153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Группа 154"/>
            <p:cNvGrpSpPr/>
            <p:nvPr/>
          </p:nvGrpSpPr>
          <p:grpSpPr>
            <a:xfrm>
              <a:off x="12290" y="5287"/>
              <a:ext cx="574" cy="1034"/>
              <a:chOff x="9128" y="4493"/>
              <a:chExt cx="1474" cy="2607"/>
            </a:xfrm>
          </p:grpSpPr>
          <p:sp>
            <p:nvSpPr>
              <p:cNvPr id="156" name="Овал 155"/>
              <p:cNvSpPr/>
              <p:nvPr/>
            </p:nvSpPr>
            <p:spPr>
              <a:xfrm>
                <a:off x="9582" y="4493"/>
                <a:ext cx="567" cy="68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57" name="Овал 156"/>
              <p:cNvSpPr/>
              <p:nvPr/>
            </p:nvSpPr>
            <p:spPr>
              <a:xfrm>
                <a:off x="9582" y="5143"/>
                <a:ext cx="567" cy="121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58" name="Прямое соединение 157"/>
              <p:cNvCxnSpPr>
                <a:stCxn id="157" idx="1"/>
              </p:cNvCxnSpPr>
              <p:nvPr/>
            </p:nvCxnSpPr>
            <p:spPr>
              <a:xfrm flipH="1">
                <a:off x="9128" y="5433"/>
                <a:ext cx="537" cy="2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Прямое соединение 158"/>
              <p:cNvCxnSpPr>
                <a:stCxn id="157" idx="7"/>
              </p:cNvCxnSpPr>
              <p:nvPr/>
            </p:nvCxnSpPr>
            <p:spPr>
              <a:xfrm>
                <a:off x="10066" y="5433"/>
                <a:ext cx="536" cy="3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Прямое соединение 159"/>
              <p:cNvCxnSpPr/>
              <p:nvPr/>
            </p:nvCxnSpPr>
            <p:spPr>
              <a:xfrm>
                <a:off x="10040" y="6198"/>
                <a:ext cx="335" cy="903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Прямое соединение 160"/>
              <p:cNvCxnSpPr/>
              <p:nvPr/>
            </p:nvCxnSpPr>
            <p:spPr>
              <a:xfrm flipH="1">
                <a:off x="9468" y="6198"/>
                <a:ext cx="230" cy="903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2" name="Овал 161"/>
            <p:cNvSpPr/>
            <p:nvPr/>
          </p:nvSpPr>
          <p:spPr>
            <a:xfrm>
              <a:off x="8788" y="2565"/>
              <a:ext cx="2721" cy="1928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3" name="Овал 162"/>
            <p:cNvSpPr/>
            <p:nvPr/>
          </p:nvSpPr>
          <p:spPr>
            <a:xfrm>
              <a:off x="11593" y="2598"/>
              <a:ext cx="2721" cy="1928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64" name="Овал 163"/>
            <p:cNvSpPr/>
            <p:nvPr/>
          </p:nvSpPr>
          <p:spPr>
            <a:xfrm>
              <a:off x="10648" y="5031"/>
              <a:ext cx="2721" cy="1928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  <p:sp>
        <p:nvSpPr>
          <p:cNvPr id="165" name="Текстовое поле 164"/>
          <p:cNvSpPr txBox="1"/>
          <p:nvPr/>
        </p:nvSpPr>
        <p:spPr>
          <a:xfrm>
            <a:off x="6014720" y="3346450"/>
            <a:ext cx="125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Taxa 1</a:t>
            </a:r>
            <a:endParaRPr lang="en-US" altLang="ru-RU"/>
          </a:p>
        </p:txBody>
      </p:sp>
      <p:sp>
        <p:nvSpPr>
          <p:cNvPr id="166" name="Текстовое поле 165"/>
          <p:cNvSpPr txBox="1"/>
          <p:nvPr/>
        </p:nvSpPr>
        <p:spPr>
          <a:xfrm>
            <a:off x="7412990" y="3375660"/>
            <a:ext cx="125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Taxa 2</a:t>
            </a:r>
            <a:endParaRPr lang="en-US" altLang="ru-RU"/>
          </a:p>
        </p:txBody>
      </p:sp>
      <p:sp>
        <p:nvSpPr>
          <p:cNvPr id="167" name="Текстовое поле 166"/>
          <p:cNvSpPr txBox="1"/>
          <p:nvPr/>
        </p:nvSpPr>
        <p:spPr>
          <a:xfrm>
            <a:off x="6694805" y="4418965"/>
            <a:ext cx="1257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Taxa 3</a:t>
            </a:r>
            <a:endParaRPr lang="en-US" altLang="ru-RU"/>
          </a:p>
        </p:txBody>
      </p:sp>
      <p:grpSp>
        <p:nvGrpSpPr>
          <p:cNvPr id="205" name="Группа 204"/>
          <p:cNvGrpSpPr/>
          <p:nvPr/>
        </p:nvGrpSpPr>
        <p:grpSpPr>
          <a:xfrm>
            <a:off x="295275" y="4119245"/>
            <a:ext cx="894715" cy="1428115"/>
            <a:chOff x="465" y="6261"/>
            <a:chExt cx="1409" cy="2249"/>
          </a:xfrm>
        </p:grpSpPr>
        <p:sp>
          <p:nvSpPr>
            <p:cNvPr id="175" name="Овал 174"/>
            <p:cNvSpPr/>
            <p:nvPr/>
          </p:nvSpPr>
          <p:spPr>
            <a:xfrm>
              <a:off x="899" y="6261"/>
              <a:ext cx="543" cy="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76" name="Овал 175"/>
            <p:cNvSpPr/>
            <p:nvPr/>
          </p:nvSpPr>
          <p:spPr>
            <a:xfrm>
              <a:off x="899" y="6824"/>
              <a:ext cx="543" cy="10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cxnSp>
          <p:nvCxnSpPr>
            <p:cNvPr id="177" name="Прямое соединение 176"/>
            <p:cNvCxnSpPr>
              <a:stCxn id="176" idx="1"/>
            </p:cNvCxnSpPr>
            <p:nvPr/>
          </p:nvCxnSpPr>
          <p:spPr>
            <a:xfrm flipH="1">
              <a:off x="465" y="6977"/>
              <a:ext cx="514" cy="2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Прямое соединение 177"/>
            <p:cNvCxnSpPr>
              <a:stCxn id="176" idx="7"/>
            </p:cNvCxnSpPr>
            <p:nvPr/>
          </p:nvCxnSpPr>
          <p:spPr>
            <a:xfrm>
              <a:off x="1362" y="6977"/>
              <a:ext cx="513" cy="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Прямое соединение 178"/>
            <p:cNvCxnSpPr/>
            <p:nvPr/>
          </p:nvCxnSpPr>
          <p:spPr>
            <a:xfrm>
              <a:off x="1338" y="7732"/>
              <a:ext cx="321" cy="77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Прямое соединение 179"/>
            <p:cNvCxnSpPr/>
            <p:nvPr/>
          </p:nvCxnSpPr>
          <p:spPr>
            <a:xfrm flipH="1">
              <a:off x="790" y="7732"/>
              <a:ext cx="220" cy="778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Группа 202"/>
          <p:cNvGrpSpPr/>
          <p:nvPr/>
        </p:nvGrpSpPr>
        <p:grpSpPr>
          <a:xfrm>
            <a:off x="1263650" y="4553585"/>
            <a:ext cx="894715" cy="1428115"/>
            <a:chOff x="1682" y="6235"/>
            <a:chExt cx="1409" cy="2249"/>
          </a:xfrm>
        </p:grpSpPr>
        <p:sp>
          <p:nvSpPr>
            <p:cNvPr id="183" name="Овал 182"/>
            <p:cNvSpPr/>
            <p:nvPr/>
          </p:nvSpPr>
          <p:spPr>
            <a:xfrm>
              <a:off x="2116" y="6235"/>
              <a:ext cx="543" cy="5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84" name="Овал 183"/>
            <p:cNvSpPr/>
            <p:nvPr/>
          </p:nvSpPr>
          <p:spPr>
            <a:xfrm>
              <a:off x="2116" y="6821"/>
              <a:ext cx="543" cy="10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cxnSp>
          <p:nvCxnSpPr>
            <p:cNvPr id="185" name="Прямое соединение 184"/>
            <p:cNvCxnSpPr>
              <a:stCxn id="184" idx="1"/>
            </p:cNvCxnSpPr>
            <p:nvPr/>
          </p:nvCxnSpPr>
          <p:spPr>
            <a:xfrm flipH="1">
              <a:off x="1682" y="6974"/>
              <a:ext cx="514" cy="2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Прямое соединение 185"/>
            <p:cNvCxnSpPr>
              <a:stCxn id="184" idx="7"/>
            </p:cNvCxnSpPr>
            <p:nvPr/>
          </p:nvCxnSpPr>
          <p:spPr>
            <a:xfrm>
              <a:off x="2579" y="6974"/>
              <a:ext cx="513" cy="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Прямое соединение 186"/>
            <p:cNvCxnSpPr/>
            <p:nvPr/>
          </p:nvCxnSpPr>
          <p:spPr>
            <a:xfrm>
              <a:off x="2555" y="7706"/>
              <a:ext cx="321" cy="77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Прямое соединение 187"/>
            <p:cNvCxnSpPr/>
            <p:nvPr/>
          </p:nvCxnSpPr>
          <p:spPr>
            <a:xfrm flipH="1">
              <a:off x="2007" y="7706"/>
              <a:ext cx="220" cy="778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Группа 201"/>
          <p:cNvGrpSpPr/>
          <p:nvPr/>
        </p:nvGrpSpPr>
        <p:grpSpPr>
          <a:xfrm>
            <a:off x="2223770" y="4130040"/>
            <a:ext cx="967105" cy="1428115"/>
            <a:chOff x="2786" y="6209"/>
            <a:chExt cx="1523" cy="2249"/>
          </a:xfrm>
        </p:grpSpPr>
        <p:sp>
          <p:nvSpPr>
            <p:cNvPr id="189" name="Овал 188"/>
            <p:cNvSpPr/>
            <p:nvPr/>
          </p:nvSpPr>
          <p:spPr>
            <a:xfrm>
              <a:off x="3220" y="6209"/>
              <a:ext cx="543" cy="5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0" name="Овал 189"/>
            <p:cNvSpPr/>
            <p:nvPr/>
          </p:nvSpPr>
          <p:spPr>
            <a:xfrm>
              <a:off x="3220" y="6772"/>
              <a:ext cx="543" cy="10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cxnSp>
          <p:nvCxnSpPr>
            <p:cNvPr id="191" name="Прямое соединение 190"/>
            <p:cNvCxnSpPr/>
            <p:nvPr/>
          </p:nvCxnSpPr>
          <p:spPr>
            <a:xfrm flipH="1">
              <a:off x="2786" y="6925"/>
              <a:ext cx="514" cy="2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Прямое соединение 191"/>
            <p:cNvCxnSpPr>
              <a:stCxn id="190" idx="7"/>
            </p:cNvCxnSpPr>
            <p:nvPr/>
          </p:nvCxnSpPr>
          <p:spPr>
            <a:xfrm>
              <a:off x="3796" y="6925"/>
              <a:ext cx="513" cy="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Прямое соединение 192"/>
            <p:cNvCxnSpPr/>
            <p:nvPr/>
          </p:nvCxnSpPr>
          <p:spPr>
            <a:xfrm>
              <a:off x="3659" y="7680"/>
              <a:ext cx="321" cy="77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Прямое соединение 193"/>
            <p:cNvCxnSpPr/>
            <p:nvPr/>
          </p:nvCxnSpPr>
          <p:spPr>
            <a:xfrm flipH="1">
              <a:off x="3111" y="7680"/>
              <a:ext cx="220" cy="778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Группа 203"/>
          <p:cNvGrpSpPr/>
          <p:nvPr/>
        </p:nvGrpSpPr>
        <p:grpSpPr>
          <a:xfrm>
            <a:off x="3627120" y="4204970"/>
            <a:ext cx="1038860" cy="1428115"/>
            <a:chOff x="4794" y="6296"/>
            <a:chExt cx="1636" cy="2249"/>
          </a:xfrm>
        </p:grpSpPr>
        <p:sp>
          <p:nvSpPr>
            <p:cNvPr id="195" name="Овал 194"/>
            <p:cNvSpPr/>
            <p:nvPr/>
          </p:nvSpPr>
          <p:spPr>
            <a:xfrm>
              <a:off x="5341" y="6296"/>
              <a:ext cx="543" cy="58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96" name="Овал 195"/>
            <p:cNvSpPr/>
            <p:nvPr/>
          </p:nvSpPr>
          <p:spPr>
            <a:xfrm>
              <a:off x="5341" y="6859"/>
              <a:ext cx="543" cy="10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cxnSp>
          <p:nvCxnSpPr>
            <p:cNvPr id="197" name="Прямое соединение 196"/>
            <p:cNvCxnSpPr/>
            <p:nvPr/>
          </p:nvCxnSpPr>
          <p:spPr>
            <a:xfrm flipH="1">
              <a:off x="4794" y="7012"/>
              <a:ext cx="514" cy="2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Прямое соединение 197"/>
            <p:cNvCxnSpPr>
              <a:stCxn id="196" idx="7"/>
            </p:cNvCxnSpPr>
            <p:nvPr/>
          </p:nvCxnSpPr>
          <p:spPr>
            <a:xfrm>
              <a:off x="5917" y="7012"/>
              <a:ext cx="513" cy="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Прямое соединение 198"/>
            <p:cNvCxnSpPr/>
            <p:nvPr/>
          </p:nvCxnSpPr>
          <p:spPr>
            <a:xfrm>
              <a:off x="5780" y="7767"/>
              <a:ext cx="321" cy="77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Прямое соединение 199"/>
            <p:cNvCxnSpPr/>
            <p:nvPr/>
          </p:nvCxnSpPr>
          <p:spPr>
            <a:xfrm flipH="1">
              <a:off x="5232" y="7767"/>
              <a:ext cx="220" cy="778"/>
            </a:xfrm>
            <a:prstGeom prst="line">
              <a:avLst/>
            </a:prstGeom>
            <a:ln w="539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Группа 256"/>
          <p:cNvGrpSpPr/>
          <p:nvPr/>
        </p:nvGrpSpPr>
        <p:grpSpPr>
          <a:xfrm>
            <a:off x="207010" y="2199005"/>
            <a:ext cx="2790825" cy="1812925"/>
            <a:chOff x="296" y="3463"/>
            <a:chExt cx="4395" cy="2855"/>
          </a:xfrm>
        </p:grpSpPr>
        <p:sp>
          <p:nvSpPr>
            <p:cNvPr id="234" name="Овал 233"/>
            <p:cNvSpPr/>
            <p:nvPr/>
          </p:nvSpPr>
          <p:spPr>
            <a:xfrm>
              <a:off x="2989" y="3463"/>
              <a:ext cx="1702" cy="1258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grpSp>
          <p:nvGrpSpPr>
            <p:cNvPr id="243" name="Группа 242"/>
            <p:cNvGrpSpPr/>
            <p:nvPr/>
          </p:nvGrpSpPr>
          <p:grpSpPr>
            <a:xfrm>
              <a:off x="296" y="3602"/>
              <a:ext cx="4230" cy="2716"/>
              <a:chOff x="-43" y="3602"/>
              <a:chExt cx="4230" cy="2716"/>
            </a:xfrm>
          </p:grpSpPr>
          <p:sp>
            <p:nvSpPr>
              <p:cNvPr id="169" name="Овал 168"/>
              <p:cNvSpPr/>
              <p:nvPr/>
            </p:nvSpPr>
            <p:spPr>
              <a:xfrm>
                <a:off x="3645" y="3804"/>
                <a:ext cx="543" cy="58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70" name="Овал 169"/>
              <p:cNvSpPr/>
              <p:nvPr/>
            </p:nvSpPr>
            <p:spPr>
              <a:xfrm>
                <a:off x="784" y="3761"/>
                <a:ext cx="543" cy="10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cxnSp>
            <p:nvCxnSpPr>
              <p:cNvPr id="171" name="Прямое соединение 170"/>
              <p:cNvCxnSpPr/>
              <p:nvPr/>
            </p:nvCxnSpPr>
            <p:spPr>
              <a:xfrm flipH="1">
                <a:off x="2498" y="5505"/>
                <a:ext cx="514" cy="2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Прямое соединение 171"/>
              <p:cNvCxnSpPr/>
              <p:nvPr/>
            </p:nvCxnSpPr>
            <p:spPr>
              <a:xfrm>
                <a:off x="3397" y="5505"/>
                <a:ext cx="513" cy="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Прямое соединение 172"/>
              <p:cNvCxnSpPr/>
              <p:nvPr/>
            </p:nvCxnSpPr>
            <p:spPr>
              <a:xfrm>
                <a:off x="1112" y="5260"/>
                <a:ext cx="321" cy="778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Прямое соединение 173"/>
              <p:cNvCxnSpPr/>
              <p:nvPr/>
            </p:nvCxnSpPr>
            <p:spPr>
              <a:xfrm flipH="1">
                <a:off x="564" y="5260"/>
                <a:ext cx="220" cy="778"/>
              </a:xfrm>
              <a:prstGeom prst="line">
                <a:avLst/>
              </a:prstGeom>
              <a:ln w="539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1" name="Овал 180"/>
              <p:cNvSpPr/>
              <p:nvPr/>
            </p:nvSpPr>
            <p:spPr>
              <a:xfrm>
                <a:off x="1659" y="3760"/>
                <a:ext cx="543" cy="1042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182" name="Овал 181"/>
              <p:cNvSpPr/>
              <p:nvPr/>
            </p:nvSpPr>
            <p:spPr>
              <a:xfrm>
                <a:off x="2915" y="3804"/>
                <a:ext cx="543" cy="58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33" name="Овал 232"/>
              <p:cNvSpPr/>
              <p:nvPr/>
            </p:nvSpPr>
            <p:spPr>
              <a:xfrm>
                <a:off x="529" y="3602"/>
                <a:ext cx="1938" cy="1392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35" name="Овал 234"/>
              <p:cNvSpPr/>
              <p:nvPr/>
            </p:nvSpPr>
            <p:spPr>
              <a:xfrm>
                <a:off x="-43" y="4973"/>
                <a:ext cx="1702" cy="1258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  <p:sp>
            <p:nvSpPr>
              <p:cNvPr id="236" name="Овал 235"/>
              <p:cNvSpPr/>
              <p:nvPr/>
            </p:nvSpPr>
            <p:spPr>
              <a:xfrm>
                <a:off x="2304" y="5060"/>
                <a:ext cx="1702" cy="1258"/>
              </a:xfrm>
              <a:prstGeom prst="ellipse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/>
              </a:p>
            </p:txBody>
          </p:sp>
        </p:grpSp>
      </p:grpSp>
      <p:cxnSp>
        <p:nvCxnSpPr>
          <p:cNvPr id="237" name="Прямое соединение 236"/>
          <p:cNvCxnSpPr/>
          <p:nvPr/>
        </p:nvCxnSpPr>
        <p:spPr>
          <a:xfrm>
            <a:off x="3458845" y="4008755"/>
            <a:ext cx="1401445" cy="172402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Прямое соединение 237"/>
          <p:cNvCxnSpPr/>
          <p:nvPr/>
        </p:nvCxnSpPr>
        <p:spPr>
          <a:xfrm flipH="1">
            <a:off x="3475355" y="4011930"/>
            <a:ext cx="1368425" cy="16560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Текстовое поле 238"/>
          <p:cNvSpPr txBox="1"/>
          <p:nvPr/>
        </p:nvSpPr>
        <p:spPr>
          <a:xfrm>
            <a:off x="2863215" y="2253615"/>
            <a:ext cx="2404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Расчленение и классификация частей тела </a:t>
            </a:r>
            <a:endParaRPr lang="ru-RU" altLang="en-US"/>
          </a:p>
        </p:txBody>
      </p:sp>
      <p:sp>
        <p:nvSpPr>
          <p:cNvPr id="240" name="Текстовое поле 239"/>
          <p:cNvSpPr txBox="1"/>
          <p:nvPr/>
        </p:nvSpPr>
        <p:spPr>
          <a:xfrm>
            <a:off x="2861310" y="3588385"/>
            <a:ext cx="2581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ym typeface="+mn-ea"/>
              </a:rPr>
              <a:t>гомологичные органы</a:t>
            </a:r>
            <a:endParaRPr lang="ru-RU" altLang="en-US">
              <a:sym typeface="+mn-ea"/>
            </a:endParaRPr>
          </a:p>
        </p:txBody>
      </p:sp>
      <p:cxnSp>
        <p:nvCxnSpPr>
          <p:cNvPr id="241" name="Прямая со стрелкой 240"/>
          <p:cNvCxnSpPr/>
          <p:nvPr/>
        </p:nvCxnSpPr>
        <p:spPr>
          <a:xfrm>
            <a:off x="4065270" y="3237230"/>
            <a:ext cx="2540" cy="40767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39" grpId="0"/>
      <p:bldP spid="240" grpId="0"/>
      <p:bldP spid="8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9390"/>
            <a:ext cx="7772400" cy="1143000"/>
          </a:xfrm>
        </p:spPr>
        <p:txBody>
          <a:bodyPr/>
          <a:p>
            <a:r>
              <a:rPr lang="ru-RU" altLang="en-US"/>
              <a:t>Гомология у организмов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631315"/>
            <a:ext cx="7772400" cy="3426460"/>
          </a:xfrm>
          <a:prstGeom prst="rect">
            <a:avLst/>
          </a:prstGeom>
        </p:spPr>
      </p:pic>
      <p:sp>
        <p:nvSpPr>
          <p:cNvPr id="5" name="Подзаголовок 4"/>
          <p:cNvSpPr>
            <a:spLocks noGrp="1"/>
          </p:cNvSpPr>
          <p:nvPr/>
        </p:nvSpPr>
        <p:spPr>
          <a:xfrm>
            <a:off x="1143000" y="5057458"/>
            <a:ext cx="6858000" cy="16557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>
                <a:sym typeface="+mn-ea"/>
              </a:rPr>
              <a:t> </a:t>
            </a:r>
            <a:r>
              <a:rPr lang="ru-RU" altLang="en-US" sz="2800">
                <a:sym typeface="+mn-ea"/>
              </a:rPr>
              <a:t>Гомология </a:t>
            </a:r>
            <a:r>
              <a:rPr lang="ru-RU" altLang="en-US" sz="2800" i="1">
                <a:sym typeface="+mn-ea"/>
              </a:rPr>
              <a:t>объясняется </a:t>
            </a:r>
            <a:r>
              <a:rPr lang="ru-RU" altLang="en-US" sz="2800">
                <a:sym typeface="+mn-ea"/>
              </a:rPr>
              <a:t>общностью происхождения частей тела</a:t>
            </a:r>
            <a:r>
              <a:rPr lang="ru-RU" altLang="en-US" sz="2800">
                <a:sym typeface="+mn-ea"/>
              </a:rPr>
              <a:t> </a:t>
            </a:r>
            <a:endParaRPr lang="ru-RU" altLang="en-US" sz="2800"/>
          </a:p>
          <a:p>
            <a:endParaRPr lang="ru-RU" altLang="en-US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Прямоугольник 3"/>
          <p:cNvSpPr/>
          <p:nvPr/>
        </p:nvSpPr>
        <p:spPr>
          <a:xfrm>
            <a:off x="685800" y="2035175"/>
            <a:ext cx="7878445" cy="4384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Гомология - более широкое понятие</a:t>
            </a:r>
            <a:endParaRPr lang="ru-RU" altLang="en-US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310" y="2499995"/>
            <a:ext cx="4575810" cy="343725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135" y="2577465"/>
            <a:ext cx="3166110" cy="3166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953895"/>
          </a:xfrm>
        </p:spPr>
        <p:txBody>
          <a:bodyPr/>
          <a:p>
            <a:r>
              <a:rPr lang="ru-RU" altLang="en-US"/>
              <a:t>Мерономия и Таксономия в экологии</a:t>
            </a:r>
            <a:endParaRPr lang="ru-RU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685800" y="15240"/>
            <a:ext cx="7772400" cy="861060"/>
          </a:xfrm>
        </p:spPr>
        <p:txBody>
          <a:bodyPr/>
          <a:p>
            <a:r>
              <a:rPr lang="ru-RU" altLang="ru-RU" sz="2400"/>
              <a:t>Можно ли сравнивать и на одном языке описывать эти столь разные системы?</a:t>
            </a:r>
            <a:endParaRPr lang="ru-RU" altLang="ru-RU" sz="2400"/>
          </a:p>
        </p:txBody>
      </p:sp>
      <p:grpSp>
        <p:nvGrpSpPr>
          <p:cNvPr id="12" name="Группа 11"/>
          <p:cNvGrpSpPr/>
          <p:nvPr/>
        </p:nvGrpSpPr>
        <p:grpSpPr>
          <a:xfrm>
            <a:off x="3968750" y="1955165"/>
            <a:ext cx="4981575" cy="4086914"/>
            <a:chOff x="7936" y="2032"/>
            <a:chExt cx="6000" cy="4255"/>
          </a:xfrm>
        </p:grpSpPr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36" y="2032"/>
              <a:ext cx="6000" cy="4000"/>
            </a:xfrm>
            <a:prstGeom prst="rect">
              <a:avLst/>
            </a:prstGeom>
          </p:spPr>
        </p:pic>
        <p:sp>
          <p:nvSpPr>
            <p:cNvPr id="8" name="Текстовое поле 7"/>
            <p:cNvSpPr txBox="1"/>
            <p:nvPr/>
          </p:nvSpPr>
          <p:spPr>
            <a:xfrm>
              <a:off x="7936" y="6032"/>
              <a:ext cx="4175" cy="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ru-RU" altLang="en-US" sz="1000"/>
                <a:t>https://www.biolib.cz/en/image/id95202/</a:t>
              </a:r>
              <a:endParaRPr lang="ru-RU" altLang="en-US" sz="1000"/>
            </a:p>
          </p:txBody>
        </p:sp>
      </p:grpSp>
      <p:grpSp>
        <p:nvGrpSpPr>
          <p:cNvPr id="6" name="Группа 5"/>
          <p:cNvGrpSpPr/>
          <p:nvPr/>
        </p:nvGrpSpPr>
        <p:grpSpPr>
          <a:xfrm>
            <a:off x="137795" y="1955165"/>
            <a:ext cx="3593465" cy="4110355"/>
            <a:chOff x="120" y="2032"/>
            <a:chExt cx="4453" cy="6346"/>
          </a:xfrm>
        </p:grpSpPr>
        <p:pic>
          <p:nvPicPr>
            <p:cNvPr id="9" name="Изображение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" y="2032"/>
              <a:ext cx="4453" cy="5968"/>
            </a:xfrm>
            <a:prstGeom prst="rect">
              <a:avLst/>
            </a:prstGeom>
          </p:spPr>
        </p:pic>
        <p:sp>
          <p:nvSpPr>
            <p:cNvPr id="11" name="Текстовое поле 10"/>
            <p:cNvSpPr txBox="1"/>
            <p:nvPr/>
          </p:nvSpPr>
          <p:spPr>
            <a:xfrm>
              <a:off x="120" y="8000"/>
              <a:ext cx="4453" cy="37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ru-RU" altLang="en-US" sz="1000"/>
                <a:t>https://www.nsf.gov/od/lpa/news/press/01/termite.htm</a:t>
              </a:r>
              <a:endParaRPr lang="ru-RU" altLang="en-US" sz="1000"/>
            </a:p>
          </p:txBody>
        </p:sp>
      </p:grpSp>
      <p:sp>
        <p:nvSpPr>
          <p:cNvPr id="16" name="Текстовое поле 15"/>
          <p:cNvSpPr txBox="1"/>
          <p:nvPr/>
        </p:nvSpPr>
        <p:spPr>
          <a:xfrm>
            <a:off x="481330" y="1480820"/>
            <a:ext cx="2887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Термит - </a:t>
            </a:r>
            <a:r>
              <a:rPr lang="en-US" altLang="en-US"/>
              <a:t>Hypermastigina</a:t>
            </a:r>
            <a:endParaRPr lang="en-US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4542790" y="1480820"/>
            <a:ext cx="4009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Янтарка - </a:t>
            </a:r>
            <a:r>
              <a:rPr lang="en-US" altLang="en-US"/>
              <a:t>Leucochloridium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4520" y="82550"/>
            <a:ext cx="7772400" cy="943610"/>
          </a:xfrm>
        </p:spPr>
        <p:txBody>
          <a:bodyPr/>
          <a:p>
            <a:r>
              <a:rPr lang="ru-RU" altLang="en-US"/>
              <a:t>В. А. Догель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315" y="971550"/>
            <a:ext cx="3486150" cy="581025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0" y="971550"/>
            <a:ext cx="2222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Общее в этих системах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7165" y="1981200"/>
            <a:ext cx="8970645" cy="4114800"/>
          </a:xfrm>
        </p:spPr>
        <p:txBody>
          <a:bodyPr/>
          <a:p>
            <a:r>
              <a:rPr lang="ru-RU" altLang="en-US">
                <a:sym typeface="+mn-ea"/>
              </a:rPr>
              <a:t>Мерономия: </a:t>
            </a:r>
            <a:endParaRPr lang="ru-RU" altLang="en-US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Среда 1 и 2 порядков</a:t>
            </a:r>
            <a:endParaRPr lang="ru-RU" altLang="en-US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симбионт </a:t>
            </a:r>
            <a:endParaRPr lang="ru-RU" altLang="en-US">
              <a:sym typeface="+mn-ea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хозяин </a:t>
            </a:r>
            <a:endParaRPr lang="ru-RU" altLang="en-US"/>
          </a:p>
          <a:p>
            <a:r>
              <a:rPr lang="ru-RU" altLang="en-US"/>
              <a:t>Таксономия</a:t>
            </a:r>
            <a:endParaRPr lang="ru-RU" altLang="en-US"/>
          </a:p>
          <a:p>
            <a:pPr lvl="2"/>
            <a:r>
              <a:rPr lang="ru-RU" altLang="en-US">
                <a:latin typeface="+mj-lt"/>
                <a:ea typeface="Arial Unicode MS" panose="020B0604020202020204" charset="-122"/>
                <a:cs typeface="+mj-lt"/>
                <a:sym typeface="+mn-ea"/>
              </a:rPr>
              <a:t>Мутуалистический симбиоз (</a:t>
            </a:r>
            <a:r>
              <a:rPr lang="ru-RU" altLang="en-US">
                <a:latin typeface="+mj-lt"/>
                <a:cs typeface="+mj-lt"/>
                <a:sym typeface="+mn-ea"/>
              </a:rPr>
              <a:t>Термит - </a:t>
            </a:r>
            <a:r>
              <a:rPr lang="en-US" altLang="en-US">
                <a:latin typeface="+mj-lt"/>
                <a:cs typeface="+mj-lt"/>
                <a:sym typeface="+mn-ea"/>
              </a:rPr>
              <a:t>Hypermastigina</a:t>
            </a:r>
            <a:r>
              <a:rPr lang="ru-RU" altLang="en-US">
                <a:latin typeface="+mj-lt"/>
                <a:cs typeface="+mj-lt"/>
                <a:sym typeface="+mn-ea"/>
              </a:rPr>
              <a:t>)</a:t>
            </a:r>
            <a:endParaRPr lang="ru-RU" altLang="en-US">
              <a:latin typeface="+mj-lt"/>
              <a:ea typeface="Arial Unicode MS" panose="020B0604020202020204" charset="-122"/>
              <a:cs typeface="+mj-lt"/>
              <a:sym typeface="+mn-ea"/>
            </a:endParaRPr>
          </a:p>
          <a:p>
            <a:pPr lvl="2"/>
            <a:r>
              <a:rPr lang="ru-RU" altLang="en-US">
                <a:latin typeface="+mj-lt"/>
                <a:ea typeface="Arial Unicode MS" panose="020B0604020202020204" charset="-122"/>
                <a:cs typeface="+mj-lt"/>
                <a:sym typeface="+mn-ea"/>
              </a:rPr>
              <a:t>Комменсалистический симбиоз</a:t>
            </a:r>
            <a:endParaRPr lang="ru-RU" altLang="en-US">
              <a:latin typeface="+mj-lt"/>
              <a:ea typeface="Arial Unicode MS" panose="020B0604020202020204" charset="-122"/>
              <a:cs typeface="+mj-lt"/>
            </a:endParaRPr>
          </a:p>
          <a:p>
            <a:pPr lvl="2"/>
            <a:r>
              <a:rPr lang="ru-RU" altLang="en-US">
                <a:latin typeface="+mj-lt"/>
                <a:ea typeface="Arial Unicode MS" panose="020B0604020202020204" charset="-122"/>
                <a:cs typeface="+mj-lt"/>
                <a:sym typeface="+mn-ea"/>
              </a:rPr>
              <a:t>Паразитический симбиоз</a:t>
            </a:r>
            <a:r>
              <a:rPr lang="ru-RU" altLang="en-US">
                <a:latin typeface="+mj-lt"/>
                <a:ea typeface="Arial Unicode MS" panose="020B0604020202020204" charset="-122"/>
                <a:cs typeface="+mj-lt"/>
              </a:rPr>
              <a:t> (</a:t>
            </a:r>
            <a:r>
              <a:rPr lang="ru-RU" altLang="en-US">
                <a:latin typeface="+mj-lt"/>
                <a:cs typeface="+mj-lt"/>
                <a:sym typeface="+mn-ea"/>
              </a:rPr>
              <a:t>Янтарка - </a:t>
            </a:r>
            <a:r>
              <a:rPr lang="en-US" altLang="en-US">
                <a:latin typeface="+mj-lt"/>
                <a:cs typeface="+mj-lt"/>
                <a:sym typeface="+mn-ea"/>
              </a:rPr>
              <a:t>Leucochloridium</a:t>
            </a:r>
            <a:r>
              <a:rPr lang="ru-RU" altLang="en-US">
                <a:latin typeface="+mj-lt"/>
                <a:cs typeface="+mj-lt"/>
                <a:sym typeface="+mn-ea"/>
              </a:rPr>
              <a:t>)</a:t>
            </a:r>
            <a:endParaRPr lang="ru-RU" altLang="en-US">
              <a:latin typeface="+mj-lt"/>
              <a:cs typeface="+mj-lt"/>
              <a:sym typeface="+mn-ea"/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24230" y="3416300"/>
            <a:ext cx="2370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725" y="28575"/>
            <a:ext cx="7772400" cy="516255"/>
          </a:xfrm>
        </p:spPr>
        <p:txBody>
          <a:bodyPr/>
          <a:p>
            <a:r>
              <a:rPr lang="ru-RU" altLang="en-US" sz="3200"/>
              <a:t>Гомология в экологии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565" y="3369310"/>
            <a:ext cx="7971155" cy="347726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97535" y="2232025"/>
            <a:ext cx="8197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ru-RU" altLang="en-US"/>
          </a:p>
          <a:p>
            <a:pPr algn="ctr"/>
            <a:r>
              <a:rPr lang="ru-RU" altLang="en-US" sz="3600"/>
              <a:t>Кто симбионт, а кто хозяин?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5615" y="688340"/>
            <a:ext cx="2757805" cy="182753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015615" y="2127250"/>
            <a:ext cx="270319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https://en.wikipedia.org/wiki/Foliose_lichen</a:t>
            </a:r>
            <a:endParaRPr lang="ru-RU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1295"/>
            <a:ext cx="7772400" cy="1143000"/>
          </a:xfrm>
        </p:spPr>
        <p:txBody>
          <a:bodyPr/>
          <a:p>
            <a:r>
              <a:rPr lang="ru-RU" altLang="en-US"/>
              <a:t>Системный подход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4294967295"/>
          </p:nvPr>
        </p:nvSpPr>
        <p:spPr>
          <a:xfrm>
            <a:off x="685800" y="1818005"/>
            <a:ext cx="7771765" cy="4277995"/>
          </a:xfrm>
        </p:spPr>
        <p:txBody>
          <a:bodyPr/>
          <a:p>
            <a:r>
              <a:rPr lang="ru-RU" altLang="en-US"/>
              <a:t>Любая система изучена только тогда, когда 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понятно как она устроена: из каких элементов она состоит, коковы связи между элементами  и  каковы законы регулирующие эти связи (</a:t>
            </a:r>
            <a:r>
              <a:rPr lang="ru-RU" altLang="en-US" i="1"/>
              <a:t>мерономия</a:t>
            </a:r>
            <a:r>
              <a:rPr lang="ru-RU" altLang="en-US"/>
              <a:t>); 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каково многообразие ее проявлений (</a:t>
            </a:r>
            <a:r>
              <a:rPr lang="ru-RU" altLang="en-US" i="1"/>
              <a:t>таксономия</a:t>
            </a:r>
            <a:r>
              <a:rPr lang="ru-RU" altLang="en-US"/>
              <a:t>).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1"/>
          <p:cNvSpPr>
            <a:spLocks noGrp="1"/>
          </p:cNvSpPr>
          <p:nvPr/>
        </p:nvSpPr>
        <p:spPr>
          <a:xfrm>
            <a:off x="685800" y="150495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3600"/>
              <a:t>Количество самых рейтинговых журналов </a:t>
            </a:r>
            <a:r>
              <a:rPr lang="en-US" altLang="ru-RU" sz="3600"/>
              <a:t>(Q1)</a:t>
            </a:r>
            <a:endParaRPr lang="en-US" altLang="ru-RU" sz="36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1449705"/>
            <a:ext cx="7427595" cy="52952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707515"/>
          </a:xfrm>
        </p:spPr>
        <p:txBody>
          <a:bodyPr/>
          <a:p>
            <a:r>
              <a:rPr lang="ru-RU" altLang="en-US"/>
              <a:t>Живые системы</a:t>
            </a:r>
            <a:endParaRPr lang="ru-RU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Свойства живых систем (организмов) по «учебнику»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08940" y="2072640"/>
            <a:ext cx="856107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/>
              <a:t>Обмен веществ </a:t>
            </a:r>
            <a:endParaRPr lang="ru-RU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/>
              <a:t>Энергозависимость живого</a:t>
            </a:r>
            <a:endParaRPr lang="ru-RU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/>
              <a:t>Наследственность и изменчивость</a:t>
            </a:r>
            <a:endParaRPr lang="ru-RU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/>
              <a:t>Рост и развитие </a:t>
            </a:r>
            <a:endParaRPr lang="ru-RU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800"/>
              <a:t>Раздражимость и саморегуляция</a:t>
            </a:r>
            <a:endParaRPr lang="ru-RU" altLang="en-US" sz="2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560195" y="4504690"/>
            <a:ext cx="575627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3200" i="0"/>
              <a:t>Все можно свести всего к </a:t>
            </a:r>
            <a:r>
              <a:rPr lang="ru-RU" altLang="ru-RU" sz="3200" b="1"/>
              <a:t>двум </a:t>
            </a:r>
            <a:r>
              <a:rPr lang="ru-RU" altLang="ru-RU" sz="3200" i="0"/>
              <a:t>основным свойствам!</a:t>
            </a:r>
            <a:endParaRPr lang="ru-RU" altLang="ru-RU" sz="3200" i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895" y="45085"/>
            <a:ext cx="7772400" cy="1143000"/>
          </a:xfrm>
        </p:spPr>
        <p:txBody>
          <a:bodyPr/>
          <a:p>
            <a:r>
              <a:rPr lang="ru-RU" altLang="en-US" sz="3600"/>
              <a:t>1. Все, что мы называем </a:t>
            </a:r>
            <a:r>
              <a:rPr lang="ru-RU" altLang="en-US" sz="3600" i="1"/>
              <a:t>живым</a:t>
            </a:r>
            <a:r>
              <a:rPr lang="ru-RU" altLang="en-US" sz="3600"/>
              <a:t>, так или иначе связано с репликаторами</a:t>
            </a:r>
            <a:endParaRPr lang="ru-RU" altLang="en-US" sz="3600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5835" y="3141980"/>
            <a:ext cx="7212330" cy="3249295"/>
          </a:xfrm>
          <a:prstGeom prst="rect">
            <a:avLst/>
          </a:prstGeom>
        </p:spPr>
      </p:pic>
      <p:sp>
        <p:nvSpPr>
          <p:cNvPr id="4" name="Выгнутая вверх стрелка 3"/>
          <p:cNvSpPr/>
          <p:nvPr/>
        </p:nvSpPr>
        <p:spPr>
          <a:xfrm flipH="1">
            <a:off x="1878965" y="1676400"/>
            <a:ext cx="5596255" cy="167576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685"/>
            <a:ext cx="7772400" cy="1769745"/>
          </a:xfrm>
        </p:spPr>
        <p:txBody>
          <a:bodyPr/>
          <a:p>
            <a:r>
              <a:rPr lang="ru-RU" altLang="en-US" sz="3200"/>
              <a:t>2. Большинство репликаторов последние несколько миллиардов лет существует в машинах выживания (клетках и многоклеточных системах)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2371725"/>
            <a:ext cx="7772400" cy="3724275"/>
          </a:xfrm>
        </p:spPr>
        <p:txBody>
          <a:bodyPr/>
          <a:p>
            <a:pPr marL="0" indent="0">
              <a:buNone/>
            </a:pPr>
            <a:r>
              <a:rPr lang="ru-RU" altLang="en-US"/>
              <a:t>Машины выживания должны обмениваться с окружающей средой веществом, энергией и информацией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Два фундаментальных свойства живых систем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499870"/>
          </a:xfrm>
        </p:spPr>
        <p:txBody>
          <a:bodyPr/>
          <a:p>
            <a:pPr marL="514350" indent="-514350">
              <a:buAutoNum type="arabicPeriod"/>
            </a:pPr>
            <a:r>
              <a:rPr lang="ru-RU" altLang="en-US"/>
              <a:t>Самовоспроизведение (в частном случае размножение) </a:t>
            </a:r>
            <a:endParaRPr lang="ru-RU" altLang="en-US"/>
          </a:p>
          <a:p>
            <a:pPr marL="514350" indent="-514350">
              <a:buAutoNum type="arabicPeriod"/>
            </a:pPr>
            <a:r>
              <a:rPr lang="ru-RU" altLang="en-US"/>
              <a:t>Взаимодействие с окружающей средой</a:t>
            </a:r>
            <a:endParaRPr lang="ru-RU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07945"/>
            <a:ext cx="7772400" cy="1143000"/>
          </a:xfrm>
        </p:spPr>
        <p:txBody>
          <a:bodyPr/>
          <a:p>
            <a:r>
              <a:rPr lang="ru-RU" altLang="en-US"/>
              <a:t>Многообразие живых систем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427355" y="6139180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Молекулярные </a:t>
            </a:r>
            <a:endParaRPr lang="ru-RU" altLang="en-US"/>
          </a:p>
          <a:p>
            <a:pPr algn="ctr"/>
            <a:r>
              <a:rPr lang="ru-RU" altLang="en-US"/>
              <a:t>системы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14020" y="5542915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Клетки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0530" y="4385945"/>
            <a:ext cx="2904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Многоклеточные суборганизменные системы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30530" y="3716020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Организмы</a:t>
            </a:r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460375" y="2858135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Популяционные группировки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414020" y="2129155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Сообщества (экосистемы)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93395" y="1496060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Ландшафты</a:t>
            </a:r>
            <a:endParaRPr lang="ru-RU" altLang="en-US"/>
          </a:p>
        </p:txBody>
      </p:sp>
      <p:cxnSp>
        <p:nvCxnSpPr>
          <p:cNvPr id="11" name="Прямая со стрелкой 10"/>
          <p:cNvCxnSpPr/>
          <p:nvPr/>
        </p:nvCxnSpPr>
        <p:spPr>
          <a:xfrm flipH="1">
            <a:off x="4479925" y="764540"/>
            <a:ext cx="20320" cy="3101340"/>
          </a:xfrm>
          <a:prstGeom prst="straightConnector1">
            <a:avLst/>
          </a:prstGeom>
          <a:ln w="444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овое поле 11"/>
          <p:cNvSpPr txBox="1"/>
          <p:nvPr/>
        </p:nvSpPr>
        <p:spPr>
          <a:xfrm rot="5400000">
            <a:off x="3738245" y="1911350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Сфера компетенции экологии</a:t>
            </a:r>
            <a:endParaRPr lang="ru-RU" alt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4615"/>
            <a:ext cx="7772400" cy="455295"/>
          </a:xfrm>
        </p:spPr>
        <p:txBody>
          <a:bodyPr/>
          <a:p>
            <a:r>
              <a:rPr lang="ru-RU" altLang="en-US" sz="3200"/>
              <a:t>Живые системы разных уровней</a:t>
            </a:r>
            <a:endParaRPr lang="ru-RU" altLang="en-US" sz="3200"/>
          </a:p>
        </p:txBody>
      </p:sp>
      <p:grpSp>
        <p:nvGrpSpPr>
          <p:cNvPr id="22" name="Группа 21"/>
          <p:cNvGrpSpPr/>
          <p:nvPr/>
        </p:nvGrpSpPr>
        <p:grpSpPr>
          <a:xfrm>
            <a:off x="3054350" y="3575685"/>
            <a:ext cx="863600" cy="575945"/>
            <a:chOff x="4932" y="5513"/>
            <a:chExt cx="1360" cy="907"/>
          </a:xfrm>
        </p:grpSpPr>
        <p:cxnSp>
          <p:nvCxnSpPr>
            <p:cNvPr id="3" name="Прямая со стрелкой 2"/>
            <p:cNvCxnSpPr/>
            <p:nvPr/>
          </p:nvCxnSpPr>
          <p:spPr>
            <a:xfrm flipV="1">
              <a:off x="4975" y="5513"/>
              <a:ext cx="1317" cy="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/>
            <p:nvPr/>
          </p:nvCxnSpPr>
          <p:spPr>
            <a:xfrm>
              <a:off x="4932" y="6080"/>
              <a:ext cx="136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 flipV="1">
              <a:off x="5045" y="5967"/>
              <a:ext cx="1247" cy="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Группа 22"/>
          <p:cNvGrpSpPr/>
          <p:nvPr/>
        </p:nvGrpSpPr>
        <p:grpSpPr>
          <a:xfrm>
            <a:off x="3054350" y="4479290"/>
            <a:ext cx="863600" cy="575945"/>
            <a:chOff x="4932" y="5513"/>
            <a:chExt cx="1360" cy="907"/>
          </a:xfrm>
        </p:grpSpPr>
        <p:cxnSp>
          <p:nvCxnSpPr>
            <p:cNvPr id="24" name="Прямая со стрелкой 23"/>
            <p:cNvCxnSpPr/>
            <p:nvPr/>
          </p:nvCxnSpPr>
          <p:spPr>
            <a:xfrm flipV="1">
              <a:off x="4975" y="5513"/>
              <a:ext cx="1317" cy="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>
              <a:off x="4932" y="6080"/>
              <a:ext cx="136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 flipV="1">
              <a:off x="5045" y="5967"/>
              <a:ext cx="1247" cy="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Группа 26"/>
          <p:cNvGrpSpPr/>
          <p:nvPr/>
        </p:nvGrpSpPr>
        <p:grpSpPr>
          <a:xfrm>
            <a:off x="3037840" y="5395595"/>
            <a:ext cx="863600" cy="575945"/>
            <a:chOff x="4932" y="5513"/>
            <a:chExt cx="1360" cy="907"/>
          </a:xfrm>
        </p:grpSpPr>
        <p:cxnSp>
          <p:nvCxnSpPr>
            <p:cNvPr id="28" name="Прямая со стрелкой 27"/>
            <p:cNvCxnSpPr/>
            <p:nvPr/>
          </p:nvCxnSpPr>
          <p:spPr>
            <a:xfrm flipV="1">
              <a:off x="4975" y="5513"/>
              <a:ext cx="1317" cy="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Прямая со стрелкой 28"/>
            <p:cNvCxnSpPr/>
            <p:nvPr/>
          </p:nvCxnSpPr>
          <p:spPr>
            <a:xfrm>
              <a:off x="4932" y="6080"/>
              <a:ext cx="136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/>
            <p:cNvCxnSpPr/>
            <p:nvPr/>
          </p:nvCxnSpPr>
          <p:spPr>
            <a:xfrm flipV="1">
              <a:off x="5045" y="5967"/>
              <a:ext cx="1247" cy="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Группа 30"/>
          <p:cNvGrpSpPr/>
          <p:nvPr/>
        </p:nvGrpSpPr>
        <p:grpSpPr>
          <a:xfrm>
            <a:off x="3041015" y="6091555"/>
            <a:ext cx="863600" cy="575945"/>
            <a:chOff x="4932" y="5513"/>
            <a:chExt cx="1360" cy="907"/>
          </a:xfrm>
        </p:grpSpPr>
        <p:cxnSp>
          <p:nvCxnSpPr>
            <p:cNvPr id="32" name="Прямая со стрелкой 31"/>
            <p:cNvCxnSpPr/>
            <p:nvPr/>
          </p:nvCxnSpPr>
          <p:spPr>
            <a:xfrm flipV="1">
              <a:off x="4975" y="5513"/>
              <a:ext cx="1317" cy="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 стрелкой 32"/>
            <p:cNvCxnSpPr/>
            <p:nvPr/>
          </p:nvCxnSpPr>
          <p:spPr>
            <a:xfrm>
              <a:off x="4932" y="6080"/>
              <a:ext cx="1360" cy="34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 стрелкой 33"/>
            <p:cNvCxnSpPr/>
            <p:nvPr/>
          </p:nvCxnSpPr>
          <p:spPr>
            <a:xfrm flipV="1">
              <a:off x="5045" y="5967"/>
              <a:ext cx="1247" cy="11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Выгнутая вниз стрелка 15"/>
          <p:cNvSpPr/>
          <p:nvPr/>
        </p:nvSpPr>
        <p:spPr>
          <a:xfrm rot="16200000">
            <a:off x="2818130" y="3319145"/>
            <a:ext cx="732790" cy="3600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7" name="Выгнутая вниз стрелка 16"/>
          <p:cNvSpPr/>
          <p:nvPr/>
        </p:nvSpPr>
        <p:spPr>
          <a:xfrm rot="16200000">
            <a:off x="2818130" y="2581275"/>
            <a:ext cx="732790" cy="3600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Выгнутая вниз стрелка 17"/>
          <p:cNvSpPr/>
          <p:nvPr/>
        </p:nvSpPr>
        <p:spPr>
          <a:xfrm rot="16200000">
            <a:off x="2851150" y="1825625"/>
            <a:ext cx="732790" cy="3600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460375" y="781685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Биосфера</a:t>
            </a:r>
            <a:endParaRPr lang="ru-RU" altLang="en-US"/>
          </a:p>
        </p:txBody>
      </p:sp>
      <p:sp>
        <p:nvSpPr>
          <p:cNvPr id="14" name="Выгнутая вниз стрелка 13"/>
          <p:cNvSpPr/>
          <p:nvPr/>
        </p:nvSpPr>
        <p:spPr>
          <a:xfrm rot="16200000">
            <a:off x="2906395" y="1091565"/>
            <a:ext cx="732790" cy="36004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4" grpId="0"/>
      <p:bldP spid="8" grpId="0"/>
      <p:bldP spid="16" grpId="0" bldLvl="0" animBg="1"/>
      <p:bldP spid="17" grpId="0" bldLvl="0" animBg="1"/>
      <p:bldP spid="9" grpId="0"/>
      <p:bldP spid="18" grpId="0" bldLvl="0" animBg="1"/>
      <p:bldP spid="10" grpId="0"/>
      <p:bldP spid="12" grpId="0"/>
      <p:bldP spid="14" grpId="0" bldLvl="0" animBg="1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же такое экология?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Это куст биологических дисциплин, занимающихся изучением </a:t>
            </a:r>
            <a:r>
              <a:rPr lang="ru-RU" altLang="en-US" i="1"/>
              <a:t>надорганизменных живых систем разных уровней организации</a:t>
            </a:r>
            <a:r>
              <a:rPr lang="ru-RU" altLang="en-US"/>
              <a:t>.</a:t>
            </a:r>
            <a:endParaRPr lang="ru-RU" altLang="en-US"/>
          </a:p>
          <a:p>
            <a:pPr marL="0" indent="0">
              <a:buNone/>
            </a:pPr>
            <a:endParaRPr lang="ru-RU" altLang="en-US" sz="2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Много разных экологий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Аутэкология</a:t>
            </a:r>
            <a:endParaRPr lang="ru-RU" altLang="en-US"/>
          </a:p>
          <a:p>
            <a:r>
              <a:rPr lang="ru-RU" altLang="en-US"/>
              <a:t>Демэкология</a:t>
            </a:r>
            <a:endParaRPr lang="ru-RU" altLang="en-US"/>
          </a:p>
          <a:p>
            <a:r>
              <a:rPr lang="ru-RU" altLang="en-US"/>
              <a:t>Синэкология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410" y="609600"/>
            <a:ext cx="8987790" cy="1143000"/>
          </a:xfrm>
        </p:spPr>
        <p:txBody>
          <a:bodyPr/>
          <a:p>
            <a:r>
              <a:rPr lang="ru-RU" altLang="en-US"/>
              <a:t>Чем занимаются те, кто позиционируют себя, как экологи?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i="1">
                <a:sym typeface="+mn-ea"/>
              </a:rPr>
              <a:t>Аутэкология</a:t>
            </a:r>
            <a:r>
              <a:rPr lang="ru-RU" altLang="en-US">
                <a:sym typeface="+mn-ea"/>
              </a:rPr>
              <a:t>: закономерности влияния окружающей среды на жизнедеятельность организмов.</a:t>
            </a:r>
            <a:endParaRPr lang="ru-RU" altLang="en-US">
              <a:sym typeface="+mn-ea"/>
            </a:endParaRPr>
          </a:p>
          <a:p>
            <a:r>
              <a:rPr lang="ru-RU" altLang="en-US" i="1">
                <a:sym typeface="+mn-ea"/>
              </a:rPr>
              <a:t>Демэкология</a:t>
            </a:r>
            <a:r>
              <a:rPr lang="ru-RU" altLang="en-US">
                <a:sym typeface="+mn-ea"/>
              </a:rPr>
              <a:t>: структура и динамика популяционных систем разного уровня.</a:t>
            </a:r>
            <a:endParaRPr lang="ru-RU" altLang="en-US">
              <a:sym typeface="+mn-ea"/>
            </a:endParaRPr>
          </a:p>
          <a:p>
            <a:r>
              <a:rPr lang="ru-RU" altLang="en-US" i="1">
                <a:sym typeface="+mn-ea"/>
              </a:rPr>
              <a:t>Синэкология</a:t>
            </a:r>
            <a:r>
              <a:rPr lang="ru-RU" altLang="en-US">
                <a:sym typeface="+mn-ea"/>
              </a:rPr>
              <a:t>: структура и динамика сообществ разного уровня.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4" name="Заголовок 7173"/>
          <p:cNvSpPr>
            <a:spLocks noGrp="1" noRot="1"/>
          </p:cNvSpPr>
          <p:nvPr>
            <p:ph type="title"/>
          </p:nvPr>
        </p:nvSpPr>
        <p:spPr>
          <a:xfrm>
            <a:off x="685800" y="83185"/>
            <a:ext cx="7772400" cy="988695"/>
          </a:xfrm>
        </p:spPr>
        <p:txBody>
          <a:bodyPr anchor="ctr"/>
          <a:p>
            <a:r>
              <a:rPr sz="4000"/>
              <a:t>Т</a:t>
            </a:r>
            <a:r>
              <a:rPr sz="3200"/>
              <a:t>ермин </a:t>
            </a:r>
            <a:r>
              <a:rPr lang="en-US" sz="3200"/>
              <a:t>“</a:t>
            </a:r>
            <a:r>
              <a:rPr lang="en-US" altLang="ru-RU" sz="3200"/>
              <a:t>Oecologie” </a:t>
            </a:r>
            <a:r>
              <a:rPr lang="ru-RU" altLang="en-US" sz="3200"/>
              <a:t>впервые появился в работе </a:t>
            </a:r>
            <a:r>
              <a:rPr sz="3200"/>
              <a:t>Эрнст</a:t>
            </a:r>
            <a:r>
              <a:rPr lang="ru-RU" sz="3200"/>
              <a:t>а</a:t>
            </a:r>
            <a:r>
              <a:rPr sz="3200"/>
              <a:t> Геккел</a:t>
            </a:r>
            <a:r>
              <a:rPr lang="ru-RU" sz="3200"/>
              <a:t>я</a:t>
            </a:r>
            <a:endParaRPr lang="ru-RU" sz="3200"/>
          </a:p>
        </p:txBody>
      </p:sp>
      <p:pic>
        <p:nvPicPr>
          <p:cNvPr id="7173" name="Замещающее содержимое 7172" descr="haeckel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4082415" y="1759585"/>
            <a:ext cx="1573530" cy="2098675"/>
          </a:xfrm>
        </p:spPr>
      </p:pic>
      <p:sp>
        <p:nvSpPr>
          <p:cNvPr id="9" name="Текстовое поле 8"/>
          <p:cNvSpPr txBox="1"/>
          <p:nvPr/>
        </p:nvSpPr>
        <p:spPr>
          <a:xfrm>
            <a:off x="53975" y="1752600"/>
            <a:ext cx="5605145" cy="2091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>
                <a:sym typeface="+mn-ea"/>
              </a:rPr>
              <a:t>1866 год</a:t>
            </a:r>
            <a:endParaRPr sz="2800"/>
          </a:p>
          <a:p>
            <a:r>
              <a:rPr sz="2800" err="1">
                <a:sym typeface="+mn-ea"/>
              </a:rPr>
              <a:t>«</a:t>
            </a:r>
            <a:r>
              <a:rPr lang="en-US" sz="2800" err="1">
                <a:sym typeface="+mn-ea"/>
              </a:rPr>
              <a:t>Generelle Morphologie </a:t>
            </a:r>
            <a:endParaRPr lang="en-US" sz="2800" err="1">
              <a:sym typeface="+mn-ea"/>
            </a:endParaRPr>
          </a:p>
          <a:p>
            <a:r>
              <a:rPr lang="en-US" sz="2800" err="1">
                <a:sym typeface="+mn-ea"/>
              </a:rPr>
              <a:t> der Organismen</a:t>
            </a:r>
            <a:r>
              <a:rPr sz="2800">
                <a:sym typeface="+mn-ea"/>
              </a:rPr>
              <a:t>»</a:t>
            </a:r>
            <a:endParaRPr sz="2800">
              <a:sym typeface="+mn-ea"/>
            </a:endParaRPr>
          </a:p>
          <a:p>
            <a:endParaRPr sz="2800">
              <a:sym typeface="+mn-ea"/>
            </a:endParaRPr>
          </a:p>
          <a:p>
            <a:endParaRPr lang="ru-RU" altLang="en-US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05" y="1752600"/>
            <a:ext cx="3077845" cy="50203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1440"/>
            <a:ext cx="7772400" cy="589915"/>
          </a:xfrm>
        </p:spPr>
        <p:txBody>
          <a:bodyPr/>
          <a:p>
            <a:r>
              <a:rPr lang="ru-RU" altLang="en-US"/>
              <a:t>Много разных экологий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746125"/>
            <a:ext cx="7772400" cy="5984875"/>
          </a:xfrm>
        </p:spPr>
        <p:txBody>
          <a:bodyPr/>
          <a:p>
            <a:r>
              <a:rPr lang="ru-RU" altLang="en-US"/>
              <a:t>Эволюционная экология</a:t>
            </a:r>
            <a:endParaRPr lang="ru-RU" altLang="en-US"/>
          </a:p>
          <a:p>
            <a:r>
              <a:rPr lang="ru-RU" altLang="en-US"/>
              <a:t>Биогеография</a:t>
            </a:r>
            <a:endParaRPr lang="ru-RU" altLang="en-US"/>
          </a:p>
          <a:p>
            <a:r>
              <a:rPr lang="ru-RU" altLang="en-US"/>
              <a:t>Экология сообществ</a:t>
            </a:r>
            <a:endParaRPr lang="ru-RU" altLang="en-US"/>
          </a:p>
          <a:p>
            <a:r>
              <a:rPr lang="ru-RU" altLang="en-US"/>
              <a:t>Популяционная экология</a:t>
            </a:r>
            <a:endParaRPr lang="ru-RU" altLang="en-US"/>
          </a:p>
          <a:p>
            <a:r>
              <a:rPr lang="ru-RU" altLang="en-US"/>
              <a:t>Экофизиология</a:t>
            </a:r>
            <a:endParaRPr lang="ru-RU" altLang="en-US"/>
          </a:p>
          <a:p>
            <a:r>
              <a:rPr lang="ru-RU" altLang="en-US"/>
              <a:t>Экотоксикология</a:t>
            </a:r>
            <a:endParaRPr lang="ru-RU" altLang="en-US"/>
          </a:p>
          <a:p>
            <a:r>
              <a:rPr lang="ru-RU" altLang="en-US"/>
              <a:t>Экологическая этология</a:t>
            </a:r>
            <a:endParaRPr lang="ru-RU" altLang="en-US"/>
          </a:p>
          <a:p>
            <a:r>
              <a:rPr lang="ru-RU" altLang="en-US"/>
              <a:t>Палеоэкология</a:t>
            </a:r>
            <a:endParaRPr lang="ru-RU" altLang="en-US"/>
          </a:p>
          <a:p>
            <a:r>
              <a:rPr lang="en-US" altLang="ru-RU"/>
              <a:t>Ecosystem ecology</a:t>
            </a:r>
            <a:endParaRPr lang="en-US" altLang="ru-RU"/>
          </a:p>
          <a:p>
            <a:r>
              <a:rPr lang="en-US" altLang="en-US"/>
              <a:t>Conservation biology</a:t>
            </a:r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Разные экологии взаимосвязаны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732790"/>
          </a:xfrm>
        </p:spPr>
        <p:txBody>
          <a:bodyPr/>
          <a:p>
            <a:r>
              <a:rPr lang="ru-RU" altLang="en-US"/>
              <a:t>Сообщество мидиевой банки</a:t>
            </a:r>
            <a:endParaRPr lang="ru-RU" altLang="en-US"/>
          </a:p>
        </p:txBody>
      </p:sp>
      <p:pic>
        <p:nvPicPr>
          <p:cNvPr id="3" name="Изображение 2" descr="IMG_11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195" y="1108075"/>
            <a:ext cx="7456805" cy="55924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2212340"/>
            <a:ext cx="7886700" cy="1499235"/>
          </a:xfrm>
        </p:spPr>
        <p:txBody>
          <a:bodyPr/>
          <a:p>
            <a:r>
              <a:rPr lang="ru-RU" altLang="en-US"/>
              <a:t>Что является результатом работы исследователя?</a:t>
            </a:r>
            <a:endParaRPr lang="ru-RU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7395" y="2456180"/>
            <a:ext cx="7772400" cy="1143000"/>
          </a:xfrm>
        </p:spPr>
        <p:txBody>
          <a:bodyPr/>
          <a:p>
            <a:r>
              <a:rPr lang="ru-RU" altLang="en-US" sz="4800"/>
              <a:t>Модели</a:t>
            </a:r>
            <a:endParaRPr lang="ru-RU" altLang="en-US" sz="4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349375" y="573405"/>
            <a:ext cx="7772400" cy="1417955"/>
          </a:xfrm>
        </p:spPr>
        <p:txBody>
          <a:bodyPr/>
          <a:p>
            <a:pPr marL="0" indent="0" algn="r">
              <a:buNone/>
            </a:pPr>
            <a:r>
              <a:rPr lang="ru-RU" altLang="en-US" sz="2800"/>
              <a:t>"All models are wrong but some are useful" </a:t>
            </a:r>
            <a:endParaRPr lang="ru-RU" altLang="en-US" sz="2800"/>
          </a:p>
          <a:p>
            <a:pPr marL="0" indent="0" algn="r">
              <a:buNone/>
            </a:pPr>
            <a:r>
              <a:rPr lang="ru-RU" altLang="en-US" sz="2800"/>
              <a:t>George E. P. Box</a:t>
            </a:r>
            <a:endParaRPr lang="ru-RU" altLang="en-US" sz="2800"/>
          </a:p>
          <a:p>
            <a:pPr marL="0" indent="0">
              <a:buNone/>
            </a:pPr>
            <a:endParaRPr lang="ru-RU" altLang="en-US" sz="3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такое модель?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Это интеллектуальное отражение действительности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Какие бывают модели?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ru-RU" altLang="en-US"/>
              <a:t>Концептуальные модели</a:t>
            </a:r>
            <a:endParaRPr lang="ru-RU" altLang="en-US"/>
          </a:p>
          <a:p>
            <a:pPr lvl="0"/>
            <a:r>
              <a:rPr lang="ru-RU" altLang="en-US"/>
              <a:t>Математические модели</a:t>
            </a:r>
            <a:endParaRPr lang="ru-RU" altLang="en-US"/>
          </a:p>
          <a:p>
            <a:pPr lvl="2"/>
            <a:r>
              <a:rPr lang="ru-RU" altLang="en-US" sz="2400"/>
              <a:t>описательные </a:t>
            </a:r>
            <a:endParaRPr lang="ru-RU" altLang="en-US" sz="2400"/>
          </a:p>
          <a:p>
            <a:pPr lvl="2"/>
            <a:r>
              <a:rPr lang="ru-RU" altLang="en-US" sz="2400"/>
              <a:t>имитационные</a:t>
            </a:r>
            <a:endParaRPr lang="ru-RU" altLang="en-US" sz="2400"/>
          </a:p>
          <a:p>
            <a:pPr lvl="2"/>
            <a:r>
              <a:rPr lang="ru-RU" altLang="en-US" sz="2400"/>
              <a:t>предиктивные</a:t>
            </a:r>
            <a:endParaRPr lang="ru-RU" altLang="en-US" sz="2400"/>
          </a:p>
          <a:p>
            <a:pPr marL="914400" lvl="2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Какие бывают модели?</a:t>
            </a:r>
            <a:br>
              <a:rPr lang="ru-RU" altLang="en-US"/>
            </a:b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301115"/>
            <a:ext cx="7772400" cy="4794885"/>
          </a:xfrm>
        </p:spPr>
        <p:txBody>
          <a:bodyPr/>
          <a:p>
            <a:r>
              <a:rPr lang="ru-RU" altLang="en-US"/>
              <a:t>Модели, отражающие структуру объектов-систем</a:t>
            </a:r>
            <a:endParaRPr lang="ru-RU" altLang="en-US"/>
          </a:p>
          <a:p>
            <a:r>
              <a:rPr lang="ru-RU" altLang="en-US"/>
              <a:t>Модели, отражающие многообразие объектов</a:t>
            </a:r>
            <a:r>
              <a:rPr lang="en-US" altLang="ru-RU"/>
              <a:t>-</a:t>
            </a:r>
            <a:r>
              <a:rPr lang="ru-RU" altLang="en-US"/>
              <a:t>систем (законы организации системы объектов общего рода)</a:t>
            </a:r>
            <a:endParaRPr lang="ru-RU" altLang="en-US"/>
          </a:p>
          <a:p>
            <a:r>
              <a:rPr lang="ru-RU" altLang="en-US"/>
              <a:t>Модели, отражающие изменение объектов-систем (динамика)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080" y="1099820"/>
            <a:ext cx="8879840" cy="3876675"/>
          </a:xfrm>
        </p:spPr>
        <p:txBody>
          <a:bodyPr/>
          <a:p>
            <a:r>
              <a:rPr lang="ru-RU" altLang="en-US" sz="3600"/>
              <a:t>Основное содержание курса будет связано с концептуальными и математическими моделями, описывающими структуру, функционирование и многообразие надорганизменных систем</a:t>
            </a:r>
            <a:endParaRPr lang="en-US" altLang="ru-RU"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95" y="0"/>
            <a:ext cx="7772400" cy="1143000"/>
          </a:xfrm>
        </p:spPr>
        <p:txBody>
          <a:bodyPr/>
          <a:p>
            <a:r>
              <a:rPr lang="ru-RU" sz="2800"/>
              <a:t>Взгляните на явление с точки зрнеия эколога</a:t>
            </a:r>
            <a:endParaRPr lang="ru-RU" sz="2800"/>
          </a:p>
        </p:txBody>
      </p:sp>
      <p:pic>
        <p:nvPicPr>
          <p:cNvPr id="100" name="Content Placeholder 99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315" y="1341120"/>
            <a:ext cx="6734175" cy="5050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07950" y="6391910"/>
            <a:ext cx="48679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https://ptushki.org/files/pictures/%D0%9A%D0%BE%D0%BB%D0%BE%D0%BD%D0%B8%D1%8F%20%D0%B3%D1%80%D0%B0%D1%87%D0%B5%D0%B9_%20%D0%A4%D0%BE%D1%82%D0%BE%20www%20m-sokolov%20ru.jpg</a:t>
            </a:r>
            <a:endParaRPr lang="en-US" sz="900"/>
          </a:p>
        </p:txBody>
      </p:sp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Content Placeholder 10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63845" y="981075"/>
            <a:ext cx="3808730" cy="2535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 Box 4"/>
          <p:cNvSpPr txBox="1"/>
          <p:nvPr/>
        </p:nvSpPr>
        <p:spPr>
          <a:xfrm>
            <a:off x="6876415" y="3516630"/>
            <a:ext cx="22421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http://www.grani.lv/uploads/posts/2013-04/1366873230_749_14.jpg</a:t>
            </a:r>
            <a:endParaRPr lang="en-US"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29540" y="671195"/>
            <a:ext cx="8747125" cy="875665"/>
          </a:xfrm>
        </p:spPr>
        <p:txBody>
          <a:bodyPr/>
          <a:p>
            <a:r>
              <a:rPr lang="ru-RU" altLang="en-US" sz="2800"/>
              <a:t>Первое упоминание термина в сноске в главе </a:t>
            </a:r>
            <a:r>
              <a:rPr lang="ru-RU" altLang="ru-RU" sz="2800">
                <a:sym typeface="+mn-ea"/>
              </a:rPr>
              <a:t>«</a:t>
            </a:r>
            <a:r>
              <a:rPr lang="en-US" altLang="ru-RU" sz="2800">
                <a:sym typeface="+mn-ea"/>
              </a:rPr>
              <a:t>Morphilogie und Biologie</a:t>
            </a:r>
            <a:r>
              <a:rPr lang="ru-RU" altLang="en-US" sz="2800">
                <a:sym typeface="+mn-ea"/>
              </a:rPr>
              <a:t>» </a:t>
            </a:r>
            <a:r>
              <a:rPr lang="ru-RU" altLang="en-US" sz="2800">
                <a:sym typeface="+mn-ea"/>
              </a:rPr>
              <a:t>в томе. 1</a:t>
            </a:r>
            <a:br>
              <a:rPr lang="ru-RU" altLang="en-US" sz="3600"/>
            </a:br>
            <a:br>
              <a:rPr lang="ru-RU" altLang="en-US" sz="3600"/>
            </a:br>
            <a:endParaRPr lang="ru-RU" altLang="en-US" sz="36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05" y="1341120"/>
            <a:ext cx="8747760" cy="38036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179705" y="5229225"/>
            <a:ext cx="869696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Расширяя понятие биологии до этого наиболее полного и широкого объема, мы исключаем тот узкий и ограниченный смысл, в котором биологию часто путают (особенно в энтомологии) с экологией, с наукой об экономике, об образе жизни, о внешних жизненных отношениях организмов друг к другу и т.д.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95" y="-27305"/>
            <a:ext cx="7772400" cy="1143000"/>
          </a:xfrm>
        </p:spPr>
        <p:txBody>
          <a:bodyPr/>
          <a:p>
            <a:r>
              <a:rPr lang="ru-RU" sz="2800"/>
              <a:t>Взгляните на явление с точки зрнеия эколога</a:t>
            </a:r>
            <a:endParaRPr lang="ru-RU" sz="2800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3787775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Content Placeholder 102"/>
          <p:cNvPicPr/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40" y="1195705"/>
            <a:ext cx="8773795" cy="5246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6"/>
          <p:cNvSpPr txBox="1"/>
          <p:nvPr/>
        </p:nvSpPr>
        <p:spPr>
          <a:xfrm>
            <a:off x="6372225" y="5935345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900"/>
              <a:t>https://p0.pikist.com/photos/272/488/mussels-barnacles-mytilus-watt-area-coastal-region-grey-blue-violet-shell-oval.jpg</a:t>
            </a:r>
            <a:endParaRPr lang="en-US"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895" y="-27305"/>
            <a:ext cx="7772400" cy="1143000"/>
          </a:xfrm>
        </p:spPr>
        <p:txBody>
          <a:bodyPr/>
          <a:p>
            <a:r>
              <a:rPr lang="ru-RU" sz="2800"/>
              <a:t>Взгляните на явление с точки зрнеия эколога</a:t>
            </a:r>
            <a:endParaRPr lang="ru-RU" sz="2800"/>
          </a:p>
        </p:txBody>
      </p:sp>
      <p:pic>
        <p:nvPicPr>
          <p:cNvPr id="4" name="Picture 3" descr="coronavirus-data-explor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1115695"/>
            <a:ext cx="7837805" cy="55321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210"/>
            <a:ext cx="7772400" cy="941705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970280"/>
            <a:ext cx="7772400" cy="5606415"/>
          </a:xfrm>
        </p:spPr>
        <p:txBody>
          <a:bodyPr/>
          <a:p>
            <a:r>
              <a:rPr lang="ru-RU" altLang="ru-RU" sz="2800"/>
              <a:t>Существует много разных «Экологий».</a:t>
            </a:r>
            <a:endParaRPr lang="ru-RU" altLang="ru-RU" sz="2800"/>
          </a:p>
          <a:p>
            <a:r>
              <a:rPr lang="ru-RU" altLang="ru-RU" sz="2800"/>
              <a:t>Сфера компетенции экологии - надоргнизменные живые системы </a:t>
            </a:r>
            <a:r>
              <a:rPr lang="en-US" altLang="ru-RU" sz="2800"/>
              <a:t>(</a:t>
            </a:r>
            <a:r>
              <a:rPr lang="ru-RU" altLang="ru-RU" sz="2800"/>
              <a:t>по определению ж.с</a:t>
            </a:r>
            <a:r>
              <a:rPr lang="ru-RU" altLang="ru-RU" sz="2800"/>
              <a:t>. еще и связи со средой)</a:t>
            </a:r>
            <a:endParaRPr lang="ru-RU" altLang="ru-RU" sz="2800"/>
          </a:p>
          <a:p>
            <a:r>
              <a:rPr lang="ru-RU" altLang="ru-RU" sz="2800"/>
              <a:t>Как и все ученые, экологи представляют свой объект как систему (структура), существующую в рамках системы объектов (многообразие, в частом случае динамика).</a:t>
            </a:r>
            <a:endParaRPr lang="ru-RU" altLang="ru-RU" sz="2800"/>
          </a:p>
          <a:p>
            <a:r>
              <a:rPr lang="ru-RU" altLang="ru-RU" sz="2800"/>
              <a:t>Результаты исследований выражаются в виде моделей.</a:t>
            </a:r>
            <a:endParaRPr lang="ru-RU" altLang="ru-RU" sz="2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73355"/>
            <a:ext cx="7772400" cy="1143000"/>
          </a:xfrm>
        </p:spPr>
        <p:txBody>
          <a:bodyPr/>
          <a:p>
            <a:r>
              <a:rPr lang="ru-RU" altLang="ru-RU"/>
              <a:t>Что почитать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316355"/>
            <a:ext cx="7772400" cy="5133340"/>
          </a:xfrm>
        </p:spPr>
        <p:txBody>
          <a:bodyPr/>
          <a:p>
            <a:r>
              <a:rPr lang="ru-RU" altLang="en-US" sz="2000"/>
              <a:t>ОТС: </a:t>
            </a:r>
            <a:endParaRPr lang="ru-RU" altLang="en-US" sz="2000"/>
          </a:p>
          <a:p>
            <a:pPr lvl="1"/>
            <a:r>
              <a:rPr lang="ru-RU" altLang="en-US" sz="1750"/>
              <a:t>Урманцев Ю.А. Общая теория систем: состояние, приложения и перспективы развития. «Система, Симметрия, Гармония», М.: «Мысль». 1988, с.38—124.</a:t>
            </a:r>
            <a:endParaRPr lang="ru-RU" altLang="en-US" sz="1750"/>
          </a:p>
          <a:p>
            <a:r>
              <a:rPr lang="ru-RU" altLang="en-US" sz="2000"/>
              <a:t>Типология: </a:t>
            </a:r>
            <a:endParaRPr lang="ru-RU" altLang="en-US" sz="2000"/>
          </a:p>
          <a:p>
            <a:pPr lvl="1"/>
            <a:r>
              <a:rPr lang="ru-RU" altLang="en-US" sz="1750">
                <a:sym typeface="+mn-ea"/>
              </a:rPr>
              <a:t>Мейен С.В. Основные аспекты типологии организмов // Журн. общ. биол. –1978. – Т. 39. – № 4. – С. 495–508.</a:t>
            </a:r>
            <a:endParaRPr lang="ru-RU" altLang="en-US" sz="1750">
              <a:sym typeface="+mn-ea"/>
            </a:endParaRPr>
          </a:p>
          <a:p>
            <a:pPr lvl="1"/>
            <a:r>
              <a:rPr lang="ru-RU" altLang="en-US" sz="1750">
                <a:sym typeface="+mn-ea"/>
              </a:rPr>
              <a:t>Мейен С. В. ,  Шрейдер Ю.А. Методологические аспекты теории классификации // Вопросы философии. - 1976.-№ 12. С.67-79.  </a:t>
            </a:r>
            <a:endParaRPr lang="ru-RU" altLang="en-US" sz="1750">
              <a:sym typeface="+mn-ea"/>
            </a:endParaRPr>
          </a:p>
          <a:p>
            <a:r>
              <a:rPr lang="ru-RU" altLang="en-US" sz="2000"/>
              <a:t>Живые системы: </a:t>
            </a:r>
            <a:endParaRPr lang="ru-RU" altLang="en-US" sz="2000"/>
          </a:p>
          <a:p>
            <a:pPr lvl="1"/>
            <a:r>
              <a:rPr lang="ru-RU" altLang="en-US" sz="1750"/>
              <a:t>Докинз Р. Эгоистичный ген / пер. с англ. Н. Фоминой. — Москва: АСТ:CORPUS, 2013. — 512 с.</a:t>
            </a:r>
            <a:endParaRPr lang="ru-RU" altLang="en-US" sz="1750"/>
          </a:p>
          <a:p>
            <a:r>
              <a:rPr lang="ru-RU" altLang="en-US" sz="2000"/>
              <a:t>Надорганизменные системы: </a:t>
            </a:r>
            <a:endParaRPr lang="ru-RU" altLang="en-US" sz="2000"/>
          </a:p>
          <a:p>
            <a:pPr lvl="1"/>
            <a:r>
              <a:rPr lang="ru-RU" altLang="en-US" sz="1750"/>
              <a:t>Бродский А. К. Общая экология: учебник для высших заведений. - 2-е изд. - М. издательский центр «Академия». - 2007. - 256 с. Глава 2.2</a:t>
            </a:r>
            <a:endParaRPr lang="ru-RU" altLang="en-US" sz="1750"/>
          </a:p>
          <a:p>
            <a:pPr lvl="1"/>
            <a:r>
              <a:rPr lang="ru-RU" altLang="en-US" sz="1750"/>
              <a:t>https://en.wikipedia.org/wiki/Biological_organisation</a:t>
            </a:r>
            <a:endParaRPr lang="ru-RU" altLang="en-US" sz="1750"/>
          </a:p>
          <a:p>
            <a:pPr lvl="1"/>
            <a:endParaRPr lang="ru-RU" altLang="en-US" sz="175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1600"/>
            <a:ext cx="7772400" cy="643255"/>
          </a:xfrm>
        </p:spPr>
        <p:txBody>
          <a:bodyPr/>
          <a:p>
            <a:r>
              <a:rPr lang="ru-RU" altLang="en-US" sz="2000"/>
              <a:t>Глоссарий</a:t>
            </a:r>
            <a:endParaRPr lang="ru-RU" altLang="en-US" sz="2000"/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685800" y="1029652"/>
            <a:ext cx="5080000" cy="47999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>
                <a:latin typeface="Calibri" panose="020F0502020204030204" charset="0"/>
                <a:cs typeface="Calibri" panose="020F0502020204030204" charset="0"/>
              </a:rPr>
              <a:t>АутэкологияГомологияДемэкологияЖивая системаЗакон системных преобразованийЗаконы композицииМерономияМодельОбъект-системаОтношенияПервичные элементыПолиморфизмСинэкологияСистемаСистема объектов общего родаТаксономияХронополиморфизм</a:t>
            </a: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2800"/>
              <a:t>Более развернутое определение термина «</a:t>
            </a:r>
            <a:r>
              <a:rPr lang="en-US" altLang="en-US" sz="2800"/>
              <a:t>Oecologie</a:t>
            </a:r>
            <a:r>
              <a:rPr lang="ru-RU" altLang="en-US" sz="2800"/>
              <a:t>» в главе «</a:t>
            </a:r>
            <a:r>
              <a:rPr lang="en-US" altLang="en-US" sz="2800"/>
              <a:t>Oecologie und Chorologie</a:t>
            </a:r>
            <a:r>
              <a:rPr lang="ru-RU" altLang="en-US" sz="2800"/>
              <a:t>» в томе. 2</a:t>
            </a:r>
            <a:endParaRPr lang="ru-RU" altLang="en-US" sz="28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rcRect l="3322" t="46206" r="59756" b="43606"/>
          <a:stretch>
            <a:fillRect/>
          </a:stretch>
        </p:blipFill>
        <p:spPr>
          <a:xfrm>
            <a:off x="559435" y="2697480"/>
            <a:ext cx="8025130" cy="124587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685800" y="4307840"/>
            <a:ext cx="80854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Под «экологией» мы понимаем науку об отношениях организма с окружающим внешним миром, к которой мы можем в более широком смысле отнести все «условия существования». </a:t>
            </a:r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Определение экологии из «учебника»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Экология - наука о взаимодействиях живых организмов и их сообществ между собой и с окружающей средой.</a:t>
            </a:r>
            <a:endParaRPr lang="ru-RU" altLang="en-US"/>
          </a:p>
          <a:p>
            <a:pPr marL="0" indent="0" algn="r">
              <a:buNone/>
            </a:pPr>
            <a:r>
              <a:rPr lang="ru-RU" altLang="en-US" sz="2400"/>
              <a:t>https://ru.wikipedia.org</a:t>
            </a:r>
            <a:endParaRPr lang="ru-RU" altLang="en-US" sz="2400"/>
          </a:p>
          <a:p>
            <a:pPr marL="0" indent="0">
              <a:buNone/>
            </a:pPr>
            <a:endParaRPr lang="ru-RU" altLang="en-US" sz="2400"/>
          </a:p>
          <a:p>
            <a:pPr marL="0" indent="0">
              <a:buNone/>
            </a:pPr>
            <a:endParaRPr lang="ru-RU" altLang="en-US">
              <a:latin typeface="Comic Sans MS" panose="030F0702030302020204" charset="0"/>
            </a:endParaRPr>
          </a:p>
          <a:p>
            <a:pPr marL="0" indent="0">
              <a:buNone/>
            </a:pPr>
            <a:r>
              <a:rPr lang="ru-RU" altLang="en-US">
                <a:latin typeface="Comic Sans MS" panose="030F0702030302020204" charset="0"/>
              </a:rPr>
              <a:t>А что такое взаимодействия?...</a:t>
            </a:r>
            <a:endParaRPr lang="ru-RU" altLang="en-US">
              <a:latin typeface="Comic Sans MS" panose="030F07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Заголовок 9217"/>
          <p:cNvSpPr>
            <a:spLocks noGrp="1" noRot="1"/>
          </p:cNvSpPr>
          <p:nvPr>
            <p:ph type="title"/>
          </p:nvPr>
        </p:nvSpPr>
        <p:spPr/>
        <p:txBody>
          <a:bodyPr anchor="ctr"/>
          <a:p>
            <a:r>
              <a:rPr lang="ru-RU" sz="4000"/>
              <a:t>Некоторые</a:t>
            </a:r>
            <a:r>
              <a:rPr sz="4000"/>
              <a:t> смысловые оттенки термина «Экология»</a:t>
            </a:r>
            <a:endParaRPr sz="4000"/>
          </a:p>
        </p:txBody>
      </p:sp>
      <p:sp>
        <p:nvSpPr>
          <p:cNvPr id="9219" name="Замещающий текст 9218"/>
          <p:cNvSpPr>
            <a:spLocks noGrp="1" noRot="1"/>
          </p:cNvSpPr>
          <p:nvPr>
            <p:ph type="body" idx="1"/>
          </p:nvPr>
        </p:nvSpPr>
        <p:spPr>
          <a:xfrm>
            <a:off x="318770" y="1981200"/>
            <a:ext cx="8629650" cy="4114800"/>
          </a:xfrm>
        </p:spPr>
        <p:txBody>
          <a:bodyPr/>
          <a:p>
            <a:pPr>
              <a:lnSpc>
                <a:spcPct val="90000"/>
              </a:lnSpc>
            </a:pPr>
            <a:r>
              <a:t>Экология, как совокупность человеческих практик </a:t>
            </a:r>
            <a:r>
              <a:rPr lang="ru-RU"/>
              <a:t>(юридических, инженерных, экономических и т.д.)</a:t>
            </a:r>
            <a:r>
              <a:t>, связанных с охраной окружающей среды.</a:t>
            </a:r>
          </a:p>
          <a:p>
            <a:pPr>
              <a:lnSpc>
                <a:spcPct val="90000"/>
              </a:lnSpc>
            </a:pPr>
            <a:r>
              <a:t>Экология, как совокупность представлений о влиянии факторов окружающей среды </a:t>
            </a:r>
            <a:r>
              <a:rPr lang="ru-RU"/>
              <a:t>на </a:t>
            </a:r>
            <a:r>
              <a:t>человека.</a:t>
            </a:r>
          </a:p>
          <a:p>
            <a:pPr>
              <a:lnSpc>
                <a:spcPct val="90000"/>
              </a:lnSpc>
            </a:pPr>
            <a:r>
              <a:t>Экология, как </a:t>
            </a:r>
            <a:r>
              <a:rPr lang="ru-RU"/>
              <a:t>куст </a:t>
            </a:r>
            <a:r>
              <a:t>биологических дисциплин.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9407</Words>
  <Application>WPS Presentation</Application>
  <PresentationFormat>Экран (4:3)</PresentationFormat>
  <Paragraphs>379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Arial</vt:lpstr>
      <vt:lpstr>SimSun</vt:lpstr>
      <vt:lpstr>Wingdings</vt:lpstr>
      <vt:lpstr>Times New Roman</vt:lpstr>
      <vt:lpstr>Comic Sans MS</vt:lpstr>
      <vt:lpstr>Microsoft YaHei</vt:lpstr>
      <vt:lpstr>Arial Unicode MS</vt:lpstr>
      <vt:lpstr>Calibri</vt:lpstr>
      <vt:lpstr>Arial Unicode MS</vt:lpstr>
      <vt:lpstr>Bahnschrift Light Condensed</vt:lpstr>
      <vt:lpstr>Bahnschrift Light</vt:lpstr>
      <vt:lpstr>Новая презентация</vt:lpstr>
      <vt:lpstr>Предмет экологии</vt:lpstr>
      <vt:lpstr>Место экологии в современной науке</vt:lpstr>
      <vt:lpstr>Срднее значение импакт-фактора для самых рейтинговых журналов (Q1)</vt:lpstr>
      <vt:lpstr>PowerPoint 演示文稿</vt:lpstr>
      <vt:lpstr>Термин “Oecologie” впервые появился в работе Эрнста Геккеля</vt:lpstr>
      <vt:lpstr>Первое упоминание термина в сноске в главе «Morphilogie und Biologie» в томе. 1  </vt:lpstr>
      <vt:lpstr>Более развернутое определение термина «Oecologie» в главе «Oecologie und Chorologie» в томе. 2</vt:lpstr>
      <vt:lpstr>Определение экологии из «учебника»</vt:lpstr>
      <vt:lpstr>Некоторые смысловые оттенки термина «Экология»</vt:lpstr>
      <vt:lpstr>Экология, как куст биологических дисциплин</vt:lpstr>
      <vt:lpstr>Система – ключевое понятие в любой науке </vt:lpstr>
      <vt:lpstr>Система</vt:lpstr>
      <vt:lpstr>Система</vt:lpstr>
      <vt:lpstr>Система</vt:lpstr>
      <vt:lpstr>Система</vt:lpstr>
      <vt:lpstr>Система</vt:lpstr>
      <vt:lpstr>PowerPoint 演示文稿</vt:lpstr>
      <vt:lpstr>Объект-система</vt:lpstr>
      <vt:lpstr>Представление объекта в виде системы</vt:lpstr>
      <vt:lpstr>Система объектов общего рода</vt:lpstr>
      <vt:lpstr>Объект-система</vt:lpstr>
      <vt:lpstr>Система объектов общего рода</vt:lpstr>
      <vt:lpstr>Объект-система</vt:lpstr>
      <vt:lpstr>Система объектов общего рода</vt:lpstr>
      <vt:lpstr>PowerPoint 演示文稿</vt:lpstr>
      <vt:lpstr>Закон системных преобразований</vt:lpstr>
      <vt:lpstr>Примеры преобразований</vt:lpstr>
      <vt:lpstr>Результаты преобразований</vt:lpstr>
      <vt:lpstr>Таксономия и Мерономия</vt:lpstr>
      <vt:lpstr>Типология по С. В. Мейену</vt:lpstr>
      <vt:lpstr>Таксономия и мерономия организмов</vt:lpstr>
      <vt:lpstr>Гомология у организмов</vt:lpstr>
      <vt:lpstr>Гомология - более широкое понятие</vt:lpstr>
      <vt:lpstr>Мерономия и Таксономия в экологии</vt:lpstr>
      <vt:lpstr>Можно ли сравнивать и на одном языке описывать эти столь разные системы?</vt:lpstr>
      <vt:lpstr>В. А. Догель</vt:lpstr>
      <vt:lpstr>Общее в этих системах</vt:lpstr>
      <vt:lpstr>Гомология в экологии</vt:lpstr>
      <vt:lpstr>Системный подход</vt:lpstr>
      <vt:lpstr>Живые системы</vt:lpstr>
      <vt:lpstr>Свойства живых систем (организмов) по «учебнику»</vt:lpstr>
      <vt:lpstr>1. Все, что мы называем живым, так или иначе связано с репликаторами</vt:lpstr>
      <vt:lpstr>2. Большинство репликаторов последние несколько миллиардов лет существует в машинах выживания (клетках и многоклеточных системах)</vt:lpstr>
      <vt:lpstr>Два фундаментальных свойства живых систем</vt:lpstr>
      <vt:lpstr>Многообразие живых систем</vt:lpstr>
      <vt:lpstr>Живые системы разных уровней</vt:lpstr>
      <vt:lpstr>Что же такое экология?</vt:lpstr>
      <vt:lpstr>Много разных экологий</vt:lpstr>
      <vt:lpstr>Чем занимаются те, кто позиционируют себя, как экологи?</vt:lpstr>
      <vt:lpstr>Много разных экологий</vt:lpstr>
      <vt:lpstr>Разные экологии взаимосвязаны</vt:lpstr>
      <vt:lpstr>Сообщество мидиевой банки</vt:lpstr>
      <vt:lpstr>Что является результатом работы исследователя?</vt:lpstr>
      <vt:lpstr>Модели</vt:lpstr>
      <vt:lpstr>Что такое модель?</vt:lpstr>
      <vt:lpstr>Какие бывают модели?</vt:lpstr>
      <vt:lpstr>Какие бывают модели? </vt:lpstr>
      <vt:lpstr>Основное содержание курса будет связано с концептуальными и математическими моделями, описывающими структуру, функционирование и многообразие надорганизменных систем</vt:lpstr>
      <vt:lpstr>PowerPoint 演示文稿</vt:lpstr>
      <vt:lpstr>Взгляните на явление с точки зрнеия эколога</vt:lpstr>
      <vt:lpstr>Взгляните на явление с точки зрнеия эколога</vt:lpstr>
      <vt:lpstr>Take home message</vt:lpstr>
      <vt:lpstr>Что почитать</vt:lpstr>
      <vt:lpstr>Глоссарий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polyd</cp:lastModifiedBy>
  <cp:revision>397</cp:revision>
  <dcterms:created xsi:type="dcterms:W3CDTF">2005-03-02T19:00:00Z</dcterms:created>
  <dcterms:modified xsi:type="dcterms:W3CDTF">2021-09-04T05:07:55Z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1033-11.2.0.10265</vt:lpwstr>
  </property>
  <property fmtid="{D5CDD505-2E9C-101B-9397-08002B2CF9AE}" pid="3" name="ICV">
    <vt:lpwstr>387D4087468342D49EA03C4FD462263A</vt:lpwstr>
  </property>
</Properties>
</file>